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97" r:id="rId5"/>
    <p:sldId id="308" r:id="rId6"/>
    <p:sldId id="334" r:id="rId7"/>
    <p:sldId id="309" r:id="rId8"/>
    <p:sldId id="314" r:id="rId9"/>
    <p:sldId id="347" r:id="rId10"/>
    <p:sldId id="315" r:id="rId11"/>
    <p:sldId id="336" r:id="rId12"/>
    <p:sldId id="345" r:id="rId13"/>
    <p:sldId id="338" r:id="rId14"/>
    <p:sldId id="337" r:id="rId15"/>
    <p:sldId id="339" r:id="rId16"/>
    <p:sldId id="340" r:id="rId17"/>
    <p:sldId id="328" r:id="rId18"/>
    <p:sldId id="322" r:id="rId19"/>
    <p:sldId id="323" r:id="rId20"/>
    <p:sldId id="324" r:id="rId21"/>
    <p:sldId id="330" r:id="rId22"/>
    <p:sldId id="331" r:id="rId23"/>
    <p:sldId id="344" r:id="rId24"/>
    <p:sldId id="346" r:id="rId25"/>
    <p:sldId id="333" r:id="rId26"/>
    <p:sldId id="300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orient="horz" pos="3004">
          <p15:clr>
            <a:srgbClr val="A4A3A4"/>
          </p15:clr>
        </p15:guide>
        <p15:guide id="3" orient="horz" pos="422">
          <p15:clr>
            <a:srgbClr val="A4A3A4"/>
          </p15:clr>
        </p15:guide>
        <p15:guide id="4" orient="horz" pos="824">
          <p15:clr>
            <a:srgbClr val="A4A3A4"/>
          </p15:clr>
        </p15:guide>
        <p15:guide id="5" orient="horz" pos="2916">
          <p15:clr>
            <a:srgbClr val="A4A3A4"/>
          </p15:clr>
        </p15:guide>
        <p15:guide id="6" orient="horz" pos="1707">
          <p15:clr>
            <a:srgbClr val="A4A3A4"/>
          </p15:clr>
        </p15:guide>
        <p15:guide id="7" pos="5470">
          <p15:clr>
            <a:srgbClr val="A4A3A4"/>
          </p15:clr>
        </p15:guide>
        <p15:guide id="8" pos="287">
          <p15:clr>
            <a:srgbClr val="A4A3A4"/>
          </p15:clr>
        </p15:guide>
        <p15:guide id="9" pos="2909">
          <p15:clr>
            <a:srgbClr val="A4A3A4"/>
          </p15:clr>
        </p15:guide>
        <p15:guide id="10" pos="2811">
          <p15:clr>
            <a:srgbClr val="A4A3A4"/>
          </p15:clr>
        </p15:guide>
        <p15:guide id="11" pos="28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undi Brewer-Griffin" initials="SBG" lastIdx="1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5"/>
    <a:srgbClr val="F83308"/>
    <a:srgbClr val="FD9208"/>
    <a:srgbClr val="009FDF"/>
    <a:srgbClr val="F3D54E"/>
    <a:srgbClr val="F0CE3E"/>
    <a:srgbClr val="003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7" autoAdjust="0"/>
    <p:restoredTop sz="85147" autoAdjust="0"/>
  </p:normalViewPr>
  <p:slideViewPr>
    <p:cSldViewPr snapToGrid="0">
      <p:cViewPr>
        <p:scale>
          <a:sx n="110" d="100"/>
          <a:sy n="110" d="100"/>
        </p:scale>
        <p:origin x="1208" y="144"/>
      </p:cViewPr>
      <p:guideLst>
        <p:guide orient="horz" pos="2137"/>
        <p:guide orient="horz" pos="3004"/>
        <p:guide orient="horz" pos="422"/>
        <p:guide orient="horz" pos="824"/>
        <p:guide orient="horz" pos="2916"/>
        <p:guide orient="horz" pos="1707"/>
        <p:guide pos="5470"/>
        <p:guide pos="287"/>
        <p:guide pos="2909"/>
        <p:guide pos="2811"/>
        <p:guide pos="28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45" d="100"/>
        <a:sy n="145" d="100"/>
      </p:scale>
      <p:origin x="0" y="1536"/>
    </p:cViewPr>
  </p:sorterViewPr>
  <p:notesViewPr>
    <p:cSldViewPr snapToGrid="0" showGuides="1">
      <p:cViewPr varScale="1">
        <p:scale>
          <a:sx n="86" d="100"/>
          <a:sy n="86" d="100"/>
        </p:scale>
        <p:origin x="2928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5661C6-F287-4429-B4FC-C098B17553BF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E0945FCF-ABF8-47ED-99CB-4E7E72A12CD6}">
      <dgm:prSet phldrT="[Text]" custT="1"/>
      <dgm:spPr>
        <a:gradFill rotWithShape="0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6200000" scaled="0"/>
        </a:gradFill>
      </dgm:spPr>
      <dgm:t>
        <a:bodyPr/>
        <a:lstStyle/>
        <a:p>
          <a:r>
            <a:rPr lang="en-US" sz="2000" dirty="0" smtClean="0"/>
            <a:t>Development</a:t>
          </a:r>
          <a:endParaRPr lang="en-US" sz="2000" dirty="0"/>
        </a:p>
      </dgm:t>
    </dgm:pt>
    <dgm:pt modelId="{93796F35-028B-45BD-86C3-5F54B6D82D29}" type="parTrans" cxnId="{2FCDC7E6-5E89-4D7D-BAF0-A9E0DAD40461}">
      <dgm:prSet/>
      <dgm:spPr/>
      <dgm:t>
        <a:bodyPr/>
        <a:lstStyle/>
        <a:p>
          <a:endParaRPr lang="en-US"/>
        </a:p>
      </dgm:t>
    </dgm:pt>
    <dgm:pt modelId="{D6640D17-456E-4EAD-B480-3C5FC7403280}" type="sibTrans" cxnId="{2FCDC7E6-5E89-4D7D-BAF0-A9E0DAD40461}">
      <dgm:prSet/>
      <dgm:spPr/>
      <dgm:t>
        <a:bodyPr/>
        <a:lstStyle/>
        <a:p>
          <a:endParaRPr lang="en-US"/>
        </a:p>
      </dgm:t>
    </dgm:pt>
    <dgm:pt modelId="{5C960013-7EDD-4B17-9BEE-1AAB27410552}">
      <dgm:prSet phldrT="[Text]" custT="1"/>
      <dgm:spPr>
        <a:gradFill rotWithShape="0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6200000" scaled="0"/>
        </a:gradFill>
      </dgm:spPr>
      <dgm:t>
        <a:bodyPr/>
        <a:lstStyle/>
        <a:p>
          <a:r>
            <a:rPr lang="en-US" sz="2000" dirty="0" smtClean="0"/>
            <a:t>Testing</a:t>
          </a:r>
          <a:endParaRPr lang="en-US" sz="2000" dirty="0"/>
        </a:p>
      </dgm:t>
    </dgm:pt>
    <dgm:pt modelId="{98FE6CCB-1100-47BC-B3B4-EACB9457BBC1}" type="sibTrans" cxnId="{11F40B18-AF1D-453A-A37B-6B778345457F}">
      <dgm:prSet/>
      <dgm:spPr/>
      <dgm:t>
        <a:bodyPr/>
        <a:lstStyle/>
        <a:p>
          <a:endParaRPr lang="en-US"/>
        </a:p>
      </dgm:t>
    </dgm:pt>
    <dgm:pt modelId="{6A78A631-141E-4863-844E-32158F0DA824}" type="parTrans" cxnId="{11F40B18-AF1D-453A-A37B-6B778345457F}">
      <dgm:prSet/>
      <dgm:spPr/>
      <dgm:t>
        <a:bodyPr/>
        <a:lstStyle/>
        <a:p>
          <a:endParaRPr lang="en-US"/>
        </a:p>
      </dgm:t>
    </dgm:pt>
    <dgm:pt modelId="{D3258312-5DCB-455A-A81B-5CA12D04FE46}" type="pres">
      <dgm:prSet presAssocID="{4D5661C6-F287-4429-B4FC-C098B17553BF}" presName="Name0" presStyleCnt="0">
        <dgm:presLayoutVars>
          <dgm:dir/>
          <dgm:resizeHandles val="exact"/>
        </dgm:presLayoutVars>
      </dgm:prSet>
      <dgm:spPr/>
    </dgm:pt>
    <dgm:pt modelId="{78B27597-27B0-40B7-B1B6-258A42E54276}" type="pres">
      <dgm:prSet presAssocID="{E0945FCF-ABF8-47ED-99CB-4E7E72A12CD6}" presName="parTxOnly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F657AC-98F1-4065-BA42-289051DAFFF6}" type="pres">
      <dgm:prSet presAssocID="{D6640D17-456E-4EAD-B480-3C5FC7403280}" presName="parSpace" presStyleCnt="0"/>
      <dgm:spPr/>
    </dgm:pt>
    <dgm:pt modelId="{13FB770A-E0EF-494C-8604-88DC7929C1EF}" type="pres">
      <dgm:prSet presAssocID="{5C960013-7EDD-4B17-9BEE-1AAB27410552}" presName="parTxOnly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F018B9-0BBF-4E8F-92FF-7D1383BA19E5}" type="presOf" srcId="{4D5661C6-F287-4429-B4FC-C098B17553BF}" destId="{D3258312-5DCB-455A-A81B-5CA12D04FE46}" srcOrd="0" destOrd="0" presId="urn:microsoft.com/office/officeart/2005/8/layout/hChevron3"/>
    <dgm:cxn modelId="{A8EA9BCA-8EB2-4416-B65C-9F20472BE08E}" type="presOf" srcId="{E0945FCF-ABF8-47ED-99CB-4E7E72A12CD6}" destId="{78B27597-27B0-40B7-B1B6-258A42E54276}" srcOrd="0" destOrd="0" presId="urn:microsoft.com/office/officeart/2005/8/layout/hChevron3"/>
    <dgm:cxn modelId="{741C4174-F5AD-477F-B275-99B6CE772128}" type="presOf" srcId="{5C960013-7EDD-4B17-9BEE-1AAB27410552}" destId="{13FB770A-E0EF-494C-8604-88DC7929C1EF}" srcOrd="0" destOrd="0" presId="urn:microsoft.com/office/officeart/2005/8/layout/hChevron3"/>
    <dgm:cxn modelId="{2FCDC7E6-5E89-4D7D-BAF0-A9E0DAD40461}" srcId="{4D5661C6-F287-4429-B4FC-C098B17553BF}" destId="{E0945FCF-ABF8-47ED-99CB-4E7E72A12CD6}" srcOrd="0" destOrd="0" parTransId="{93796F35-028B-45BD-86C3-5F54B6D82D29}" sibTransId="{D6640D17-456E-4EAD-B480-3C5FC7403280}"/>
    <dgm:cxn modelId="{11F40B18-AF1D-453A-A37B-6B778345457F}" srcId="{4D5661C6-F287-4429-B4FC-C098B17553BF}" destId="{5C960013-7EDD-4B17-9BEE-1AAB27410552}" srcOrd="1" destOrd="0" parTransId="{6A78A631-141E-4863-844E-32158F0DA824}" sibTransId="{98FE6CCB-1100-47BC-B3B4-EACB9457BBC1}"/>
    <dgm:cxn modelId="{BB873BB2-0E45-4644-80E7-4A676E24D166}" type="presParOf" srcId="{D3258312-5DCB-455A-A81B-5CA12D04FE46}" destId="{78B27597-27B0-40B7-B1B6-258A42E54276}" srcOrd="0" destOrd="0" presId="urn:microsoft.com/office/officeart/2005/8/layout/hChevron3"/>
    <dgm:cxn modelId="{0B17294D-298E-4CF2-955A-B28B8B076865}" type="presParOf" srcId="{D3258312-5DCB-455A-A81B-5CA12D04FE46}" destId="{9CF657AC-98F1-4065-BA42-289051DAFFF6}" srcOrd="1" destOrd="0" presId="urn:microsoft.com/office/officeart/2005/8/layout/hChevron3"/>
    <dgm:cxn modelId="{736456F3-1695-4585-ADBA-D33D97696A1F}" type="presParOf" srcId="{D3258312-5DCB-455A-A81B-5CA12D04FE46}" destId="{13FB770A-E0EF-494C-8604-88DC7929C1EF}" srcOrd="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5661C6-F287-4429-B4FC-C098B17553BF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E0945FCF-ABF8-47ED-99CB-4E7E72A12CD6}">
      <dgm:prSet phldrT="[Text]" custT="1"/>
      <dgm:spPr>
        <a:gradFill rotWithShape="0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6200000" scaled="0"/>
        </a:gradFill>
      </dgm:spPr>
      <dgm:t>
        <a:bodyPr/>
        <a:lstStyle/>
        <a:p>
          <a:r>
            <a:rPr lang="en-US" sz="2000" dirty="0" smtClean="0"/>
            <a:t>Development</a:t>
          </a:r>
          <a:endParaRPr lang="en-US" sz="2000" dirty="0"/>
        </a:p>
      </dgm:t>
    </dgm:pt>
    <dgm:pt modelId="{93796F35-028B-45BD-86C3-5F54B6D82D29}" type="parTrans" cxnId="{2FCDC7E6-5E89-4D7D-BAF0-A9E0DAD40461}">
      <dgm:prSet/>
      <dgm:spPr/>
      <dgm:t>
        <a:bodyPr/>
        <a:lstStyle/>
        <a:p>
          <a:endParaRPr lang="en-US"/>
        </a:p>
      </dgm:t>
    </dgm:pt>
    <dgm:pt modelId="{D6640D17-456E-4EAD-B480-3C5FC7403280}" type="sibTrans" cxnId="{2FCDC7E6-5E89-4D7D-BAF0-A9E0DAD40461}">
      <dgm:prSet/>
      <dgm:spPr/>
      <dgm:t>
        <a:bodyPr/>
        <a:lstStyle/>
        <a:p>
          <a:endParaRPr lang="en-US"/>
        </a:p>
      </dgm:t>
    </dgm:pt>
    <dgm:pt modelId="{5C960013-7EDD-4B17-9BEE-1AAB27410552}">
      <dgm:prSet phldrT="[Text]" custT="1"/>
      <dgm:spPr>
        <a:gradFill rotWithShape="0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6200000" scaled="0"/>
        </a:gradFill>
      </dgm:spPr>
      <dgm:t>
        <a:bodyPr/>
        <a:lstStyle/>
        <a:p>
          <a:r>
            <a:rPr lang="en-US" sz="2000" dirty="0" smtClean="0"/>
            <a:t>Testing</a:t>
          </a:r>
          <a:endParaRPr lang="en-US" sz="2000" dirty="0"/>
        </a:p>
      </dgm:t>
    </dgm:pt>
    <dgm:pt modelId="{98FE6CCB-1100-47BC-B3B4-EACB9457BBC1}" type="sibTrans" cxnId="{11F40B18-AF1D-453A-A37B-6B778345457F}">
      <dgm:prSet/>
      <dgm:spPr/>
      <dgm:t>
        <a:bodyPr/>
        <a:lstStyle/>
        <a:p>
          <a:endParaRPr lang="en-US"/>
        </a:p>
      </dgm:t>
    </dgm:pt>
    <dgm:pt modelId="{6A78A631-141E-4863-844E-32158F0DA824}" type="parTrans" cxnId="{11F40B18-AF1D-453A-A37B-6B778345457F}">
      <dgm:prSet/>
      <dgm:spPr/>
      <dgm:t>
        <a:bodyPr/>
        <a:lstStyle/>
        <a:p>
          <a:endParaRPr lang="en-US"/>
        </a:p>
      </dgm:t>
    </dgm:pt>
    <dgm:pt modelId="{D3258312-5DCB-455A-A81B-5CA12D04FE46}" type="pres">
      <dgm:prSet presAssocID="{4D5661C6-F287-4429-B4FC-C098B17553BF}" presName="Name0" presStyleCnt="0">
        <dgm:presLayoutVars>
          <dgm:dir/>
          <dgm:resizeHandles val="exact"/>
        </dgm:presLayoutVars>
      </dgm:prSet>
      <dgm:spPr/>
    </dgm:pt>
    <dgm:pt modelId="{78B27597-27B0-40B7-B1B6-258A42E54276}" type="pres">
      <dgm:prSet presAssocID="{E0945FCF-ABF8-47ED-99CB-4E7E72A12CD6}" presName="parTxOnly" presStyleLbl="node1" presStyleIdx="0" presStyleCnt="2" custScaleX="65600" custLinFactNeighborY="1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F657AC-98F1-4065-BA42-289051DAFFF6}" type="pres">
      <dgm:prSet presAssocID="{D6640D17-456E-4EAD-B480-3C5FC7403280}" presName="parSpace" presStyleCnt="0"/>
      <dgm:spPr/>
    </dgm:pt>
    <dgm:pt modelId="{13FB770A-E0EF-494C-8604-88DC7929C1EF}" type="pres">
      <dgm:prSet presAssocID="{5C960013-7EDD-4B17-9BEE-1AAB27410552}" presName="parTxOnly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6765CC-B48D-43AC-90CB-C4C94E4CDF27}" type="presOf" srcId="{4D5661C6-F287-4429-B4FC-C098B17553BF}" destId="{D3258312-5DCB-455A-A81B-5CA12D04FE46}" srcOrd="0" destOrd="0" presId="urn:microsoft.com/office/officeart/2005/8/layout/hChevron3"/>
    <dgm:cxn modelId="{7087F403-C60E-4A92-ABC4-E5553AB2141A}" type="presOf" srcId="{E0945FCF-ABF8-47ED-99CB-4E7E72A12CD6}" destId="{78B27597-27B0-40B7-B1B6-258A42E54276}" srcOrd="0" destOrd="0" presId="urn:microsoft.com/office/officeart/2005/8/layout/hChevron3"/>
    <dgm:cxn modelId="{0C31D969-067D-43B0-87FB-94CD993C411E}" type="presOf" srcId="{5C960013-7EDD-4B17-9BEE-1AAB27410552}" destId="{13FB770A-E0EF-494C-8604-88DC7929C1EF}" srcOrd="0" destOrd="0" presId="urn:microsoft.com/office/officeart/2005/8/layout/hChevron3"/>
    <dgm:cxn modelId="{2FCDC7E6-5E89-4D7D-BAF0-A9E0DAD40461}" srcId="{4D5661C6-F287-4429-B4FC-C098B17553BF}" destId="{E0945FCF-ABF8-47ED-99CB-4E7E72A12CD6}" srcOrd="0" destOrd="0" parTransId="{93796F35-028B-45BD-86C3-5F54B6D82D29}" sibTransId="{D6640D17-456E-4EAD-B480-3C5FC7403280}"/>
    <dgm:cxn modelId="{11F40B18-AF1D-453A-A37B-6B778345457F}" srcId="{4D5661C6-F287-4429-B4FC-C098B17553BF}" destId="{5C960013-7EDD-4B17-9BEE-1AAB27410552}" srcOrd="1" destOrd="0" parTransId="{6A78A631-141E-4863-844E-32158F0DA824}" sibTransId="{98FE6CCB-1100-47BC-B3B4-EACB9457BBC1}"/>
    <dgm:cxn modelId="{B3F8BB7E-14F2-4B0C-B3E2-C231F710F2E8}" type="presParOf" srcId="{D3258312-5DCB-455A-A81B-5CA12D04FE46}" destId="{78B27597-27B0-40B7-B1B6-258A42E54276}" srcOrd="0" destOrd="0" presId="urn:microsoft.com/office/officeart/2005/8/layout/hChevron3"/>
    <dgm:cxn modelId="{64579C67-B258-44F6-96FA-4BB0F8FD265A}" type="presParOf" srcId="{D3258312-5DCB-455A-A81B-5CA12D04FE46}" destId="{9CF657AC-98F1-4065-BA42-289051DAFFF6}" srcOrd="1" destOrd="0" presId="urn:microsoft.com/office/officeart/2005/8/layout/hChevron3"/>
    <dgm:cxn modelId="{1FBF46AE-7A53-4141-9196-771F3F75C1AC}" type="presParOf" srcId="{D3258312-5DCB-455A-A81B-5CA12D04FE46}" destId="{13FB770A-E0EF-494C-8604-88DC7929C1EF}" srcOrd="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5661C6-F287-4429-B4FC-C098B17553BF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E0945FCF-ABF8-47ED-99CB-4E7E72A12CD6}">
      <dgm:prSet phldrT="[Text]" custT="1"/>
      <dgm:spPr>
        <a:gradFill rotWithShape="0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6200000" scaled="0"/>
        </a:gradFill>
      </dgm:spPr>
      <dgm:t>
        <a:bodyPr/>
        <a:lstStyle/>
        <a:p>
          <a:r>
            <a:rPr lang="en-US" sz="2000" dirty="0" smtClean="0"/>
            <a:t>Development</a:t>
          </a:r>
          <a:endParaRPr lang="en-US" sz="2000" dirty="0"/>
        </a:p>
      </dgm:t>
    </dgm:pt>
    <dgm:pt modelId="{93796F35-028B-45BD-86C3-5F54B6D82D29}" type="parTrans" cxnId="{2FCDC7E6-5E89-4D7D-BAF0-A9E0DAD40461}">
      <dgm:prSet/>
      <dgm:spPr/>
      <dgm:t>
        <a:bodyPr/>
        <a:lstStyle/>
        <a:p>
          <a:endParaRPr lang="en-US"/>
        </a:p>
      </dgm:t>
    </dgm:pt>
    <dgm:pt modelId="{D6640D17-456E-4EAD-B480-3C5FC7403280}" type="sibTrans" cxnId="{2FCDC7E6-5E89-4D7D-BAF0-A9E0DAD40461}">
      <dgm:prSet/>
      <dgm:spPr/>
      <dgm:t>
        <a:bodyPr/>
        <a:lstStyle/>
        <a:p>
          <a:endParaRPr lang="en-US"/>
        </a:p>
      </dgm:t>
    </dgm:pt>
    <dgm:pt modelId="{5C960013-7EDD-4B17-9BEE-1AAB27410552}">
      <dgm:prSet phldrT="[Text]" custT="1"/>
      <dgm:spPr>
        <a:gradFill rotWithShape="0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6200000" scaled="0"/>
        </a:gradFill>
      </dgm:spPr>
      <dgm:t>
        <a:bodyPr/>
        <a:lstStyle/>
        <a:p>
          <a:r>
            <a:rPr lang="en-US" sz="2000" dirty="0" smtClean="0"/>
            <a:t>Testing</a:t>
          </a:r>
          <a:endParaRPr lang="en-US" sz="2000" dirty="0"/>
        </a:p>
      </dgm:t>
    </dgm:pt>
    <dgm:pt modelId="{98FE6CCB-1100-47BC-B3B4-EACB9457BBC1}" type="sibTrans" cxnId="{11F40B18-AF1D-453A-A37B-6B778345457F}">
      <dgm:prSet/>
      <dgm:spPr/>
      <dgm:t>
        <a:bodyPr/>
        <a:lstStyle/>
        <a:p>
          <a:endParaRPr lang="en-US"/>
        </a:p>
      </dgm:t>
    </dgm:pt>
    <dgm:pt modelId="{6A78A631-141E-4863-844E-32158F0DA824}" type="parTrans" cxnId="{11F40B18-AF1D-453A-A37B-6B778345457F}">
      <dgm:prSet/>
      <dgm:spPr/>
      <dgm:t>
        <a:bodyPr/>
        <a:lstStyle/>
        <a:p>
          <a:endParaRPr lang="en-US"/>
        </a:p>
      </dgm:t>
    </dgm:pt>
    <dgm:pt modelId="{D3258312-5DCB-455A-A81B-5CA12D04FE46}" type="pres">
      <dgm:prSet presAssocID="{4D5661C6-F287-4429-B4FC-C098B17553BF}" presName="Name0" presStyleCnt="0">
        <dgm:presLayoutVars>
          <dgm:dir/>
          <dgm:resizeHandles val="exact"/>
        </dgm:presLayoutVars>
      </dgm:prSet>
      <dgm:spPr/>
    </dgm:pt>
    <dgm:pt modelId="{78B27597-27B0-40B7-B1B6-258A42E54276}" type="pres">
      <dgm:prSet presAssocID="{E0945FCF-ABF8-47ED-99CB-4E7E72A12CD6}" presName="parTxOnly" presStyleLbl="node1" presStyleIdx="0" presStyleCnt="2" custScaleX="114673" custLinFactNeighborY="1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F657AC-98F1-4065-BA42-289051DAFFF6}" type="pres">
      <dgm:prSet presAssocID="{D6640D17-456E-4EAD-B480-3C5FC7403280}" presName="parSpace" presStyleCnt="0"/>
      <dgm:spPr/>
    </dgm:pt>
    <dgm:pt modelId="{13FB770A-E0EF-494C-8604-88DC7929C1EF}" type="pres">
      <dgm:prSet presAssocID="{5C960013-7EDD-4B17-9BEE-1AAB27410552}" presName="parTxOnly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3B6F73-A3C6-4B35-8BAC-6226EFADAA35}" type="presOf" srcId="{E0945FCF-ABF8-47ED-99CB-4E7E72A12CD6}" destId="{78B27597-27B0-40B7-B1B6-258A42E54276}" srcOrd="0" destOrd="0" presId="urn:microsoft.com/office/officeart/2005/8/layout/hChevron3"/>
    <dgm:cxn modelId="{77EC09BC-04C9-40A8-8D87-5C5D0B63FC7A}" type="presOf" srcId="{4D5661C6-F287-4429-B4FC-C098B17553BF}" destId="{D3258312-5DCB-455A-A81B-5CA12D04FE46}" srcOrd="0" destOrd="0" presId="urn:microsoft.com/office/officeart/2005/8/layout/hChevron3"/>
    <dgm:cxn modelId="{2FCDC7E6-5E89-4D7D-BAF0-A9E0DAD40461}" srcId="{4D5661C6-F287-4429-B4FC-C098B17553BF}" destId="{E0945FCF-ABF8-47ED-99CB-4E7E72A12CD6}" srcOrd="0" destOrd="0" parTransId="{93796F35-028B-45BD-86C3-5F54B6D82D29}" sibTransId="{D6640D17-456E-4EAD-B480-3C5FC7403280}"/>
    <dgm:cxn modelId="{11F40B18-AF1D-453A-A37B-6B778345457F}" srcId="{4D5661C6-F287-4429-B4FC-C098B17553BF}" destId="{5C960013-7EDD-4B17-9BEE-1AAB27410552}" srcOrd="1" destOrd="0" parTransId="{6A78A631-141E-4863-844E-32158F0DA824}" sibTransId="{98FE6CCB-1100-47BC-B3B4-EACB9457BBC1}"/>
    <dgm:cxn modelId="{DDED3C17-BAB9-4595-AD65-AD6267267197}" type="presOf" srcId="{5C960013-7EDD-4B17-9BEE-1AAB27410552}" destId="{13FB770A-E0EF-494C-8604-88DC7929C1EF}" srcOrd="0" destOrd="0" presId="urn:microsoft.com/office/officeart/2005/8/layout/hChevron3"/>
    <dgm:cxn modelId="{A1132A66-F6A5-4F03-9F3A-CD644DFD35CA}" type="presParOf" srcId="{D3258312-5DCB-455A-A81B-5CA12D04FE46}" destId="{78B27597-27B0-40B7-B1B6-258A42E54276}" srcOrd="0" destOrd="0" presId="urn:microsoft.com/office/officeart/2005/8/layout/hChevron3"/>
    <dgm:cxn modelId="{09E23C3B-740C-4BDA-BEED-FD23EAE3E9F3}" type="presParOf" srcId="{D3258312-5DCB-455A-A81B-5CA12D04FE46}" destId="{9CF657AC-98F1-4065-BA42-289051DAFFF6}" srcOrd="1" destOrd="0" presId="urn:microsoft.com/office/officeart/2005/8/layout/hChevron3"/>
    <dgm:cxn modelId="{B52C38EB-ADD7-453C-8FA1-47174C37AEC8}" type="presParOf" srcId="{D3258312-5DCB-455A-A81B-5CA12D04FE46}" destId="{13FB770A-E0EF-494C-8604-88DC7929C1EF}" srcOrd="2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B27597-27B0-40B7-B1B6-258A42E54276}">
      <dsp:nvSpPr>
        <dsp:cNvPr id="0" name=""/>
        <dsp:cNvSpPr/>
      </dsp:nvSpPr>
      <dsp:spPr>
        <a:xfrm>
          <a:off x="2768" y="0"/>
          <a:ext cx="1965424" cy="571500"/>
        </a:xfrm>
        <a:prstGeom prst="homePlate">
          <a:avLst/>
        </a:prstGeom>
        <a:gradFill rotWithShape="0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6200000" scaled="0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Development</a:t>
          </a:r>
          <a:endParaRPr lang="en-US" sz="2000" kern="1200" dirty="0"/>
        </a:p>
      </dsp:txBody>
      <dsp:txXfrm>
        <a:off x="2768" y="0"/>
        <a:ext cx="1822549" cy="571500"/>
      </dsp:txXfrm>
    </dsp:sp>
    <dsp:sp modelId="{13FB770A-E0EF-494C-8604-88DC7929C1EF}">
      <dsp:nvSpPr>
        <dsp:cNvPr id="0" name=""/>
        <dsp:cNvSpPr/>
      </dsp:nvSpPr>
      <dsp:spPr>
        <a:xfrm>
          <a:off x="1575107" y="0"/>
          <a:ext cx="1965424" cy="571500"/>
        </a:xfrm>
        <a:prstGeom prst="chevron">
          <a:avLst/>
        </a:prstGeom>
        <a:gradFill rotWithShape="0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6200000" scaled="0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Testing</a:t>
          </a:r>
          <a:endParaRPr lang="en-US" sz="2000" kern="1200" dirty="0"/>
        </a:p>
      </dsp:txBody>
      <dsp:txXfrm>
        <a:off x="1860857" y="0"/>
        <a:ext cx="1393924" cy="571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B27597-27B0-40B7-B1B6-258A42E54276}">
      <dsp:nvSpPr>
        <dsp:cNvPr id="0" name=""/>
        <dsp:cNvSpPr/>
      </dsp:nvSpPr>
      <dsp:spPr>
        <a:xfrm>
          <a:off x="1048" y="0"/>
          <a:ext cx="2239209" cy="571500"/>
        </a:xfrm>
        <a:prstGeom prst="homePlate">
          <a:avLst/>
        </a:prstGeom>
        <a:gradFill rotWithShape="0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6200000" scaled="0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Development</a:t>
          </a:r>
          <a:endParaRPr lang="en-US" sz="2000" kern="1200" dirty="0"/>
        </a:p>
      </dsp:txBody>
      <dsp:txXfrm>
        <a:off x="1048" y="0"/>
        <a:ext cx="2096334" cy="571500"/>
      </dsp:txXfrm>
    </dsp:sp>
    <dsp:sp modelId="{13FB770A-E0EF-494C-8604-88DC7929C1EF}">
      <dsp:nvSpPr>
        <dsp:cNvPr id="0" name=""/>
        <dsp:cNvSpPr/>
      </dsp:nvSpPr>
      <dsp:spPr>
        <a:xfrm>
          <a:off x="1557572" y="0"/>
          <a:ext cx="3413428" cy="571500"/>
        </a:xfrm>
        <a:prstGeom prst="chevron">
          <a:avLst/>
        </a:prstGeom>
        <a:gradFill rotWithShape="0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6200000" scaled="0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Testing</a:t>
          </a:r>
          <a:endParaRPr lang="en-US" sz="2000" kern="1200" dirty="0"/>
        </a:p>
      </dsp:txBody>
      <dsp:txXfrm>
        <a:off x="1843322" y="0"/>
        <a:ext cx="2841928" cy="571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B27597-27B0-40B7-B1B6-258A42E54276}">
      <dsp:nvSpPr>
        <dsp:cNvPr id="0" name=""/>
        <dsp:cNvSpPr/>
      </dsp:nvSpPr>
      <dsp:spPr>
        <a:xfrm>
          <a:off x="30" y="0"/>
          <a:ext cx="1817845" cy="571500"/>
        </a:xfrm>
        <a:prstGeom prst="homePlate">
          <a:avLst/>
        </a:prstGeom>
        <a:gradFill rotWithShape="0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6200000" scaled="0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Development</a:t>
          </a:r>
          <a:endParaRPr lang="en-US" sz="2000" kern="1200" dirty="0"/>
        </a:p>
      </dsp:txBody>
      <dsp:txXfrm>
        <a:off x="30" y="0"/>
        <a:ext cx="1674970" cy="571500"/>
      </dsp:txXfrm>
    </dsp:sp>
    <dsp:sp modelId="{13FB770A-E0EF-494C-8604-88DC7929C1EF}">
      <dsp:nvSpPr>
        <dsp:cNvPr id="0" name=""/>
        <dsp:cNvSpPr/>
      </dsp:nvSpPr>
      <dsp:spPr>
        <a:xfrm>
          <a:off x="1500827" y="0"/>
          <a:ext cx="1585242" cy="571500"/>
        </a:xfrm>
        <a:prstGeom prst="chevron">
          <a:avLst/>
        </a:prstGeom>
        <a:gradFill rotWithShape="0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6200000" scaled="0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Testing</a:t>
          </a:r>
          <a:endParaRPr lang="en-US" sz="2000" kern="1200" dirty="0"/>
        </a:p>
      </dsp:txBody>
      <dsp:txXfrm>
        <a:off x="1786577" y="0"/>
        <a:ext cx="1013742" cy="571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11/2/16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11/2/16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204788"/>
            <a:ext cx="5822950" cy="3276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 branches</a:t>
            </a:r>
          </a:p>
          <a:p>
            <a:r>
              <a:rPr lang="en-US" dirty="0" smtClean="0"/>
              <a:t>4 paths</a:t>
            </a:r>
          </a:p>
          <a:p>
            <a:r>
              <a:rPr lang="en-US" dirty="0" smtClean="0"/>
              <a:t>3 platforms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© Electric Cloud  |  www.electric-cloud.com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F40-7725-4229-977C-7AF5E84064F1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23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74">
              <a:defRPr/>
            </a:pPr>
            <a:r>
              <a:rPr lang="en-US" baseline="0" dirty="0" smtClean="0"/>
              <a:t>The big win:  This UI gives users the ability to collect their various test cases (in procedures) and save them, without having to create a library of wrapper procedures.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Describe how the selection</a:t>
            </a:r>
            <a:r>
              <a:rPr lang="en-US" baseline="0" dirty="0" smtClean="0"/>
              <a:t> process guides the user to select their test cases based on their input criteria.</a:t>
            </a:r>
          </a:p>
          <a:p>
            <a:r>
              <a:rPr lang="en-US" baseline="0" dirty="0" smtClean="0"/>
              <a:t>Users can add one or more test cases into a test collection.  And one or more test collections comprise a test set.</a:t>
            </a:r>
          </a:p>
          <a:p>
            <a:r>
              <a:rPr lang="en-US" baseline="0" dirty="0" smtClean="0"/>
              <a:t>All selections are dynamic lists created from the data in the project itself.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A8B80-D07C-C54B-B041-02DA3481EB6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92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Here, we have three</a:t>
            </a:r>
            <a:r>
              <a:rPr lang="en-US" baseline="0" dirty="0" smtClean="0"/>
              <a:t> test collections with various input filters.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tests (hard to see) are set to run on different resources.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also overridden some environment variables for our user’s selection.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A8B80-D07C-C54B-B041-02DA3481EB6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06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 Users should</a:t>
            </a:r>
            <a:r>
              <a:rPr lang="en-US" baseline="0" dirty="0" smtClean="0"/>
              <a:t> recognize that properties are currency in Electric Commander.</a:t>
            </a:r>
          </a:p>
          <a:p>
            <a:endParaRPr lang="en-US" baseline="0" dirty="0" smtClean="0"/>
          </a:p>
          <a:p>
            <a:r>
              <a:rPr lang="en-US" i="0" baseline="0" dirty="0" smtClean="0"/>
              <a:t>It was really important to permit users to run as before, and automation overrides default behavior and parameters.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A8B80-D07C-C54B-B041-02DA3481EB6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7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major</a:t>
            </a:r>
            <a:r>
              <a:rPr lang="en-US" baseline="0" dirty="0" smtClean="0"/>
              <a:t> point is that we will use a Resource Pool or Resource depending on whether Hardware Reservation is required.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A8B80-D07C-C54B-B041-02DA3481EB6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52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204788"/>
            <a:ext cx="5822950" cy="3276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 branches</a:t>
            </a:r>
          </a:p>
          <a:p>
            <a:r>
              <a:rPr lang="en-US" dirty="0" smtClean="0"/>
              <a:t>4 paths</a:t>
            </a:r>
          </a:p>
          <a:p>
            <a:r>
              <a:rPr lang="en-US" dirty="0" smtClean="0"/>
              <a:t>3 platforms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© Electric Cloud  |  www.electric-cloud.com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F40-7725-4229-977C-7AF5E84064F1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113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Radial Gradi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Subhead, Date, Etc.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38337" y="2529392"/>
            <a:ext cx="8212886" cy="1002290"/>
          </a:xfrm>
        </p:spPr>
        <p:txBody>
          <a:bodyPr lIns="0" rIns="0" anchor="b" anchorCtr="0">
            <a:noAutofit/>
          </a:bodyPr>
          <a:lstStyle>
            <a:lvl1pPr>
              <a:lnSpc>
                <a:spcPts val="5500"/>
              </a:lnSpc>
              <a:spcBef>
                <a:spcPts val="2400"/>
              </a:spcBef>
              <a:defRPr sz="5000" b="0" spc="100" baseline="0">
                <a:solidFill>
                  <a:schemeClr val="bg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50pt Intel Clear Title</a:t>
            </a:r>
            <a:br>
              <a:rPr lang="en-US" dirty="0" smtClean="0"/>
            </a:br>
            <a:r>
              <a:rPr lang="en-US" dirty="0" smtClean="0"/>
              <a:t>with Radial Gradient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photo here. Drag picture to placeholder or click icon to add.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>
              <a:defRPr sz="2800" b="0" i="0" baseline="0"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421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4294967295"/>
          </p:nvPr>
        </p:nvSpPr>
        <p:spPr>
          <a:xfrm>
            <a:off x="455613" y="346125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Subhead, Date, Etc.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38337" y="2415092"/>
            <a:ext cx="8212886" cy="1002290"/>
          </a:xfrm>
        </p:spPr>
        <p:txBody>
          <a:bodyPr lIns="0" rIns="0" anchor="b" anchorCtr="0">
            <a:noAutofit/>
          </a:bodyPr>
          <a:lstStyle>
            <a:lvl1pPr>
              <a:lnSpc>
                <a:spcPts val="5500"/>
              </a:lnSpc>
              <a:spcBef>
                <a:spcPts val="2400"/>
              </a:spcBef>
              <a:defRPr sz="4000" b="0" spc="10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0" dirty="0" smtClean="0"/>
              <a:t>40pt Intel Clear</a:t>
            </a:r>
            <a:br>
              <a:rPr lang="en-US" spc="0" dirty="0" smtClean="0"/>
            </a:br>
            <a:r>
              <a:rPr lang="en-US" spc="0" dirty="0" smtClean="0"/>
              <a:t>White Section Break</a:t>
            </a:r>
            <a:endParaRPr lang="en-US" spc="0" dirty="0"/>
          </a:p>
        </p:txBody>
      </p:sp>
    </p:spTree>
    <p:extLst>
      <p:ext uri="{BB962C8B-B14F-4D97-AF65-F5344CB8AC3E}">
        <p14:creationId xmlns:p14="http://schemas.microsoft.com/office/powerpoint/2010/main" val="240372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4294967295"/>
          </p:nvPr>
        </p:nvSpPr>
        <p:spPr>
          <a:xfrm>
            <a:off x="455613" y="346125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Subhead, Date, Etc.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38337" y="2415092"/>
            <a:ext cx="8212886" cy="1002290"/>
          </a:xfrm>
        </p:spPr>
        <p:txBody>
          <a:bodyPr lIns="0" rIns="0" anchor="b" anchorCtr="0">
            <a:noAutofit/>
          </a:bodyPr>
          <a:lstStyle>
            <a:lvl1pPr>
              <a:lnSpc>
                <a:spcPts val="5500"/>
              </a:lnSpc>
              <a:spcBef>
                <a:spcPts val="2400"/>
              </a:spcBef>
              <a:defRPr sz="4000" b="0" spc="100" baseline="0">
                <a:solidFill>
                  <a:schemeClr val="bg1"/>
                </a:solidFill>
                <a:latin typeface="Intel Clear"/>
                <a:cs typeface="Intel Clear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0" dirty="0" smtClean="0"/>
              <a:t>40pt Intel Clear</a:t>
            </a:r>
            <a:br>
              <a:rPr lang="en-US" spc="0" dirty="0" smtClean="0"/>
            </a:br>
            <a:r>
              <a:rPr lang="en-US" spc="0" dirty="0" smtClean="0"/>
              <a:t>Blue Section Break</a:t>
            </a:r>
            <a:endParaRPr lang="en-US" spc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54026" y="4856954"/>
            <a:ext cx="171681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 rtl="0"/>
            <a:r>
              <a:rPr lang="en-US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Intel Clear"/>
              </a:rPr>
              <a:t>Internet of Things Group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236232" y="4782199"/>
            <a:ext cx="26804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</a:rPr>
              <a:t>&lt;Classification&gt;</a:t>
            </a:r>
          </a:p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</a:rPr>
              <a:t>Document Number: nnnnnn</a:t>
            </a:r>
          </a:p>
        </p:txBody>
      </p:sp>
    </p:spTree>
    <p:extLst>
      <p:ext uri="{BB962C8B-B14F-4D97-AF65-F5344CB8AC3E}">
        <p14:creationId xmlns:p14="http://schemas.microsoft.com/office/powerpoint/2010/main" val="1110112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40pt Intel Clear Light Body.</a:t>
            </a:r>
            <a:br>
              <a:rPr lang="en-US" dirty="0" smtClean="0"/>
            </a:br>
            <a:r>
              <a:rPr lang="en-US" dirty="0" smtClean="0"/>
              <a:t>For content that is not a section, but has a big idea in text only.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rgbClr val="003C7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 smtClean="0"/>
              <a:t>40pt Intel Clear 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56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0">
              <a:schemeClr val="tx2"/>
            </a:gs>
            <a:gs pos="5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 smtClean="0"/>
              <a:t>Insert photo here. Drag picture to placeholder or click icon to add.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rgbClr val="F3D54E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47146" y="2220744"/>
            <a:ext cx="8696854" cy="1021556"/>
          </a:xfrm>
        </p:spPr>
        <p:txBody>
          <a:bodyPr anchor="b" anchorCtr="0">
            <a:noAutofit/>
          </a:bodyPr>
          <a:lstStyle>
            <a:lvl1pPr algn="l">
              <a:lnSpc>
                <a:spcPts val="5500"/>
              </a:lnSpc>
              <a:spcBef>
                <a:spcPts val="2400"/>
              </a:spcBef>
              <a:defRPr sz="4000" b="0" cap="none" spc="0" baseline="0">
                <a:solidFill>
                  <a:schemeClr val="bg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40pt Intel Clear Blue Section Break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54026" y="4856954"/>
            <a:ext cx="171681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 rtl="0"/>
            <a:r>
              <a:rPr lang="en-US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Intel Clear"/>
              </a:rPr>
              <a:t>Internet of Things Group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3236232" y="4782199"/>
            <a:ext cx="26804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</a:rPr>
              <a:t>&lt;Classification&gt;</a:t>
            </a:r>
          </a:p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</a:rPr>
              <a:t>Document Number: nnnnnn</a:t>
            </a:r>
          </a:p>
        </p:txBody>
      </p:sp>
    </p:spTree>
    <p:extLst>
      <p:ext uri="{BB962C8B-B14F-4D97-AF65-F5344CB8AC3E}">
        <p14:creationId xmlns:p14="http://schemas.microsoft.com/office/powerpoint/2010/main" val="3843762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6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61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454026" y="4895015"/>
            <a:ext cx="114454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 rtl="0"/>
            <a:r>
              <a:rPr lang="en-US" sz="8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Intel Clear"/>
              </a:rPr>
              <a:t>Internet of Things Group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236232" y="4782199"/>
            <a:ext cx="26804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</a:rPr>
              <a:t>&lt;Classification&gt;</a:t>
            </a:r>
          </a:p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</a:rPr>
              <a:t>Document Number: nnnnnn</a:t>
            </a:r>
          </a:p>
        </p:txBody>
      </p:sp>
    </p:spTree>
    <p:extLst>
      <p:ext uri="{BB962C8B-B14F-4D97-AF65-F5344CB8AC3E}">
        <p14:creationId xmlns:p14="http://schemas.microsoft.com/office/powerpoint/2010/main" val="5570096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ith Photo">
    <p:bg>
      <p:bgPr>
        <a:gradFill>
          <a:gsLst>
            <a:gs pos="0">
              <a:schemeClr val="tx2"/>
            </a:gs>
            <a:gs pos="5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4768850"/>
          </a:xfrm>
          <a:prstGeom prst="rect">
            <a:avLst/>
          </a:prstGeom>
          <a:solidFill>
            <a:srgbClr val="0071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1C5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54026" y="4895015"/>
            <a:ext cx="114454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 rtl="0"/>
            <a:r>
              <a:rPr lang="en-US" sz="8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Intel Clear"/>
              </a:rPr>
              <a:t>Internet of Things Group</a:t>
            </a:r>
          </a:p>
        </p:txBody>
      </p:sp>
      <p:pic>
        <p:nvPicPr>
          <p:cNvPr id="7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236232" y="4782199"/>
            <a:ext cx="26804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</a:rPr>
              <a:t>&lt;Classification&gt;</a:t>
            </a:r>
          </a:p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</a:rPr>
              <a:t>Document Number: nnnnnn</a:t>
            </a:r>
          </a:p>
        </p:txBody>
      </p:sp>
    </p:spTree>
    <p:extLst>
      <p:ext uri="{BB962C8B-B14F-4D97-AF65-F5344CB8AC3E}">
        <p14:creationId xmlns:p14="http://schemas.microsoft.com/office/powerpoint/2010/main" val="3608541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_experience_wht_rgb_3000.pn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232" y="1693326"/>
            <a:ext cx="2085380" cy="211387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831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Radial Gradi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_experience_hrz_wht_rgb_1500.pn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93" y="389228"/>
            <a:ext cx="2121766" cy="887284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Subhead, Date, Etc.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438337" y="2529392"/>
            <a:ext cx="8212886" cy="1002290"/>
          </a:xfrm>
        </p:spPr>
        <p:txBody>
          <a:bodyPr lIns="0" rIns="0" anchor="b" anchorCtr="0">
            <a:noAutofit/>
          </a:bodyPr>
          <a:lstStyle>
            <a:lvl1pPr>
              <a:lnSpc>
                <a:spcPts val="5500"/>
              </a:lnSpc>
              <a:spcBef>
                <a:spcPts val="2400"/>
              </a:spcBef>
              <a:defRPr sz="5000" b="0" spc="100" baseline="0">
                <a:solidFill>
                  <a:schemeClr val="bg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50pt Intel Clear Title</a:t>
            </a:r>
            <a:br>
              <a:rPr lang="en-US" dirty="0" smtClean="0"/>
            </a:br>
            <a:r>
              <a:rPr lang="en-US" dirty="0" smtClean="0"/>
              <a:t>with Radial Gradient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68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04800" y="857250"/>
            <a:ext cx="8534400" cy="3943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7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95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4800" y="1047750"/>
            <a:ext cx="8137525" cy="3293269"/>
          </a:xfrm>
          <a:prstGeom prst="rect">
            <a:avLst/>
          </a:prstGeom>
        </p:spPr>
        <p:txBody>
          <a:bodyPr/>
          <a:lstStyle>
            <a:lvl1pPr marL="0" marR="0" indent="0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Tx/>
              <a:buSzTx/>
              <a:buFont typeface="Arial" pitchFamily="34" charset="0"/>
              <a:buNone/>
              <a:tabLst/>
              <a:defRPr sz="2200"/>
            </a:lvl1pPr>
            <a:lvl2pPr marL="2841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•"/>
              <a:tabLst/>
              <a:defRPr sz="2000"/>
            </a:lvl2pPr>
            <a:lvl3pPr marL="4619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Wingdings" panose="05000000000000000000" pitchFamily="2" charset="2"/>
              <a:buChar char="§"/>
              <a:tabLst/>
              <a:defRPr sz="2000"/>
            </a:lvl3pPr>
            <a:lvl4pPr marL="630238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Courier New" panose="02070309020205020404" pitchFamily="49" charset="0"/>
              <a:buChar char="o"/>
              <a:tabLst/>
              <a:defRPr sz="1800"/>
            </a:lvl4pPr>
            <a:lvl5pPr marL="860425" marR="0" indent="-230188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»"/>
              <a:tabLst/>
              <a:defRPr sz="1800"/>
            </a:lvl5pPr>
          </a:lstStyle>
          <a:p>
            <a:pPr lvl="0"/>
            <a:r>
              <a:rPr lang="de-DE" dirty="0" smtClean="0"/>
              <a:t>Click to Edit Master Text Styles</a:t>
            </a:r>
          </a:p>
          <a:p>
            <a:pPr lvl="1"/>
            <a:r>
              <a:rPr lang="de-DE" dirty="0" smtClean="0"/>
              <a:t>Second Level</a:t>
            </a:r>
          </a:p>
          <a:p>
            <a:pPr lvl="2"/>
            <a:r>
              <a:rPr lang="de-DE" dirty="0" smtClean="0"/>
              <a:t>Third Level</a:t>
            </a:r>
          </a:p>
          <a:p>
            <a:pPr lvl="3"/>
            <a:r>
              <a:rPr lang="de-DE" dirty="0" smtClean="0"/>
              <a:t>Fourth Level</a:t>
            </a:r>
          </a:p>
          <a:p>
            <a:pPr lvl="4"/>
            <a:r>
              <a:rPr lang="de-DE" dirty="0" smtClean="0"/>
              <a:t>Fifth Level</a:t>
            </a:r>
          </a:p>
        </p:txBody>
      </p:sp>
      <p:sp>
        <p:nvSpPr>
          <p:cNvPr id="9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</p:spTree>
    <p:extLst>
      <p:ext uri="{BB962C8B-B14F-4D97-AF65-F5344CB8AC3E}">
        <p14:creationId xmlns:p14="http://schemas.microsoft.com/office/powerpoint/2010/main" val="306703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/>
            </a:gs>
            <a:gs pos="5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 smtClean="0"/>
              <a:t>Insert photo here. Drag picture to placeholder or click icon to add.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Subhead, Date, Etc.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38337" y="2529392"/>
            <a:ext cx="8212886" cy="1002290"/>
          </a:xfrm>
        </p:spPr>
        <p:txBody>
          <a:bodyPr lIns="0" rIns="0" anchor="b" anchorCtr="0">
            <a:noAutofit/>
          </a:bodyPr>
          <a:lstStyle>
            <a:lvl1pPr>
              <a:lnSpc>
                <a:spcPts val="5500"/>
              </a:lnSpc>
              <a:spcBef>
                <a:spcPts val="2400"/>
              </a:spcBef>
              <a:defRPr sz="5000" b="0" spc="100" baseline="0">
                <a:solidFill>
                  <a:schemeClr val="bg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50pt Intel Clear Title</a:t>
            </a:r>
            <a:br>
              <a:rPr lang="en-US" dirty="0" smtClean="0"/>
            </a:br>
            <a:r>
              <a:rPr lang="en-US" dirty="0" smtClean="0"/>
              <a:t>with Image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54026" y="4856954"/>
            <a:ext cx="171681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 rtl="0"/>
            <a:r>
              <a:rPr lang="en-US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Intel Clear"/>
              </a:rPr>
              <a:t>Internet of Things Group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236232" y="4782199"/>
            <a:ext cx="26804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</a:rPr>
              <a:t>&lt;Classification&gt;</a:t>
            </a:r>
          </a:p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</a:rPr>
              <a:t>Document Number: nnnnnn</a:t>
            </a:r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</a:lstStyle>
          <a:p>
            <a:pPr lvl="0"/>
            <a:r>
              <a:rPr lang="en-US" dirty="0" smtClean="0"/>
              <a:t>18pt Intel Clear body text</a:t>
            </a:r>
          </a:p>
          <a:p>
            <a:pPr lvl="1"/>
            <a:r>
              <a:rPr lang="en-US" dirty="0" smtClean="0"/>
              <a:t>18pt Intel Clear bullet one</a:t>
            </a:r>
          </a:p>
          <a:p>
            <a:pPr lvl="2"/>
            <a:r>
              <a:rPr lang="en-US" dirty="0" smtClean="0"/>
              <a:t>18pt Intel Clear sub-bullet</a:t>
            </a:r>
          </a:p>
          <a:p>
            <a:pPr lvl="3"/>
            <a:r>
              <a:rPr lang="en-US" dirty="0" smtClean="0"/>
              <a:t>16pt Intel Clear fourth level</a:t>
            </a:r>
          </a:p>
          <a:p>
            <a:pPr lvl="4"/>
            <a:r>
              <a:rPr lang="en-US" dirty="0" err="1" smtClean="0"/>
              <a:t>14pt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511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7041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3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2"/>
                </a:solidFill>
                <a:latin typeface="+mn-lt"/>
                <a:cs typeface="Intel Clear Light" panose="020B0404020203020204" pitchFamily="34" charset="0"/>
              </a:defRPr>
            </a:lvl1pPr>
            <a:lvl2pPr marL="417513" indent="-225425">
              <a:buFont typeface="Lucida Grande"/>
              <a:buChar char="−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defRPr sz="1200">
                <a:latin typeface="+mn-lt"/>
              </a:defRPr>
            </a:lvl3pPr>
            <a:lvl4pPr>
              <a:defRPr sz="110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 dirty="0" smtClean="0"/>
              <a:t>“36pt Intel Clear Bold Text”</a:t>
            </a:r>
          </a:p>
          <a:p>
            <a:pPr lvl="1"/>
            <a:r>
              <a:rPr lang="en-US" dirty="0" err="1" smtClean="0"/>
              <a:t>12pt</a:t>
            </a:r>
            <a:r>
              <a:rPr lang="en-US" dirty="0" smtClean="0"/>
              <a:t> Attribution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4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 smtClean="0"/>
              <a:t>Insert photo here. Drag picture to placeholder or click icon to add.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07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 smtClean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 smtClean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89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587" y="4759452"/>
            <a:ext cx="9144000" cy="38404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5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28pt Intel Clear Headline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18pt Intel Clear body text</a:t>
            </a:r>
          </a:p>
          <a:p>
            <a:pPr lvl="1"/>
            <a:r>
              <a:rPr lang="en-US" dirty="0" smtClean="0"/>
              <a:t>16pt Intel Clear bullet one</a:t>
            </a:r>
          </a:p>
          <a:p>
            <a:pPr lvl="2"/>
            <a:r>
              <a:rPr lang="en-US" dirty="0" smtClean="0"/>
              <a:t>16pt Intel Clear sub-bullet</a:t>
            </a:r>
          </a:p>
          <a:p>
            <a:pPr lvl="3"/>
            <a:r>
              <a:rPr lang="en-US" dirty="0" err="1" smtClean="0"/>
              <a:t>14pt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14pt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 Light" panose="020B0404020203020204" pitchFamily="34" charset="0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8975" y="4818930"/>
            <a:ext cx="418339" cy="2781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22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9" r:id="rId2"/>
    <p:sldLayoutId id="2147483674" r:id="rId3"/>
    <p:sldLayoutId id="2147483650" r:id="rId4"/>
    <p:sldLayoutId id="2147483684" r:id="rId5"/>
    <p:sldLayoutId id="2147483652" r:id="rId6"/>
    <p:sldLayoutId id="2147483660" r:id="rId7"/>
    <p:sldLayoutId id="2147483668" r:id="rId8"/>
    <p:sldLayoutId id="2147483669" r:id="rId9"/>
    <p:sldLayoutId id="2147483670" r:id="rId10"/>
    <p:sldLayoutId id="2147483672" r:id="rId11"/>
    <p:sldLayoutId id="2147483651" r:id="rId12"/>
    <p:sldLayoutId id="2147483677" r:id="rId13"/>
    <p:sldLayoutId id="2147483665" r:id="rId14"/>
    <p:sldLayoutId id="2147483654" r:id="rId15"/>
    <p:sldLayoutId id="2147483655" r:id="rId16"/>
    <p:sldLayoutId id="2147483676" r:id="rId17"/>
    <p:sldLayoutId id="2147483683" r:id="rId18"/>
    <p:sldLayoutId id="2147483681" r:id="rId19"/>
    <p:sldLayoutId id="2147483685" r:id="rId20"/>
    <p:sldLayoutId id="2147483686" r:id="rId21"/>
    <p:sldLayoutId id="2147483687" r:id="rId2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i="0" kern="1200" spc="0" baseline="0">
          <a:solidFill>
            <a:srgbClr val="003C71"/>
          </a:solidFill>
          <a:latin typeface="Intel Clear"/>
          <a:ea typeface="Intel Clear Light" panose="020B0404020203020204" pitchFamily="34" charset="0"/>
          <a:cs typeface="Intel Clear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2.xml"/><Relationship Id="rId12" Type="http://schemas.openxmlformats.org/officeDocument/2006/relationships/diagramData" Target="../diagrams/data3.xml"/><Relationship Id="rId13" Type="http://schemas.openxmlformats.org/officeDocument/2006/relationships/diagramLayout" Target="../diagrams/layout3.xml"/><Relationship Id="rId14" Type="http://schemas.openxmlformats.org/officeDocument/2006/relationships/diagramQuickStyle" Target="../diagrams/quickStyle3.xml"/><Relationship Id="rId15" Type="http://schemas.openxmlformats.org/officeDocument/2006/relationships/diagramColors" Target="../diagrams/colors3.xml"/><Relationship Id="rId16" Type="http://schemas.microsoft.com/office/2007/relationships/diagramDrawing" Target="../diagrams/drawing3.xml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" Type="http://schemas.openxmlformats.org/officeDocument/2006/relationships/slideLayout" Target="../slideLayouts/slideLayout20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438337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MANISH AGGARWAL	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38337" y="2529392"/>
            <a:ext cx="8212886" cy="1002290"/>
          </a:xfrm>
        </p:spPr>
        <p:txBody>
          <a:bodyPr lIns="0" rIns="0" anchor="b" anchorCtr="0">
            <a:noAutofit/>
          </a:bodyPr>
          <a:lstStyle>
            <a:lvl1pPr>
              <a:lnSpc>
                <a:spcPts val="5500"/>
              </a:lnSpc>
              <a:spcBef>
                <a:spcPts val="2400"/>
              </a:spcBef>
              <a:defRPr sz="5000" b="0" spc="100" baseline="0">
                <a:solidFill>
                  <a:schemeClr val="bg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INTEL’s Middle out Journey to DEVOPS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09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Parameterization to the rescue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dirty="0" smtClean="0"/>
              <a:t>The </a:t>
            </a:r>
            <a:r>
              <a:rPr lang="en-US" dirty="0"/>
              <a:t>complete process of test selection was parameterized. 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endParaRPr lang="en-US" dirty="0"/>
          </a:p>
          <a:p>
            <a:pPr marL="784226" lvl="3" indent="-214313">
              <a:lnSpc>
                <a:spcPct val="90000"/>
              </a:lnSpc>
              <a:spcBef>
                <a:spcPts val="300"/>
              </a:spcBef>
            </a:pPr>
            <a:r>
              <a:rPr lang="en-US" dirty="0"/>
              <a:t>Release Branch</a:t>
            </a:r>
          </a:p>
          <a:p>
            <a:pPr marL="784226" lvl="3" indent="-214313">
              <a:lnSpc>
                <a:spcPct val="90000"/>
              </a:lnSpc>
              <a:spcBef>
                <a:spcPts val="300"/>
              </a:spcBef>
            </a:pPr>
            <a:endParaRPr lang="en-US" dirty="0"/>
          </a:p>
          <a:p>
            <a:pPr marL="784226" lvl="3" indent="-214313">
              <a:lnSpc>
                <a:spcPct val="90000"/>
              </a:lnSpc>
              <a:spcBef>
                <a:spcPts val="300"/>
              </a:spcBef>
            </a:pPr>
            <a:r>
              <a:rPr lang="en-US" dirty="0"/>
              <a:t>Engine/Feature</a:t>
            </a:r>
          </a:p>
          <a:p>
            <a:pPr marL="784226" lvl="3" indent="-214313">
              <a:lnSpc>
                <a:spcPct val="90000"/>
              </a:lnSpc>
              <a:spcBef>
                <a:spcPts val="300"/>
              </a:spcBef>
            </a:pPr>
            <a:endParaRPr lang="en-US" dirty="0"/>
          </a:p>
          <a:p>
            <a:pPr marL="784226" lvl="3" indent="-214313">
              <a:lnSpc>
                <a:spcPct val="90000"/>
              </a:lnSpc>
              <a:spcBef>
                <a:spcPts val="300"/>
              </a:spcBef>
            </a:pPr>
            <a:r>
              <a:rPr lang="en-US" dirty="0"/>
              <a:t>Sub Feature</a:t>
            </a:r>
          </a:p>
          <a:p>
            <a:pPr marL="784226" lvl="3" indent="-214313">
              <a:lnSpc>
                <a:spcPct val="90000"/>
              </a:lnSpc>
              <a:spcBef>
                <a:spcPts val="300"/>
              </a:spcBef>
            </a:pPr>
            <a:endParaRPr lang="en-US" dirty="0"/>
          </a:p>
          <a:p>
            <a:pPr marL="784226" lvl="3" indent="-214313">
              <a:lnSpc>
                <a:spcPct val="90000"/>
              </a:lnSpc>
              <a:spcBef>
                <a:spcPts val="300"/>
              </a:spcBef>
            </a:pPr>
            <a:r>
              <a:rPr lang="en-US" dirty="0"/>
              <a:t>Chip Type</a:t>
            </a:r>
          </a:p>
          <a:p>
            <a:pPr marL="784226" lvl="3" indent="-214313">
              <a:lnSpc>
                <a:spcPct val="90000"/>
              </a:lnSpc>
              <a:spcBef>
                <a:spcPts val="300"/>
              </a:spcBef>
            </a:pPr>
            <a:endParaRPr lang="en-US" dirty="0"/>
          </a:p>
          <a:p>
            <a:pPr marL="784226" lvl="3" indent="-214313">
              <a:lnSpc>
                <a:spcPct val="90000"/>
              </a:lnSpc>
              <a:spcBef>
                <a:spcPts val="300"/>
              </a:spcBef>
            </a:pPr>
            <a:r>
              <a:rPr lang="en-US" dirty="0" smtClean="0"/>
              <a:t>Platform</a:t>
            </a:r>
          </a:p>
          <a:p>
            <a:pPr lvl="1">
              <a:lnSpc>
                <a:spcPct val="90000"/>
              </a:lnSpc>
              <a:spcBef>
                <a:spcPts val="300"/>
              </a:spcBef>
            </a:pPr>
            <a:endParaRPr lang="en-US" dirty="0"/>
          </a:p>
          <a:p>
            <a:pPr lvl="1">
              <a:lnSpc>
                <a:spcPct val="90000"/>
              </a:lnSpc>
              <a:spcBef>
                <a:spcPts val="300"/>
              </a:spcBef>
            </a:pPr>
            <a:r>
              <a:rPr lang="en-US" dirty="0"/>
              <a:t>The overall list of procedures is trimmed to the tests relevant to this selection by the </a:t>
            </a:r>
            <a:r>
              <a:rPr lang="en-US" dirty="0" smtClean="0"/>
              <a:t>user.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585" y="744470"/>
            <a:ext cx="3071491" cy="2917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9021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Standard, but custom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/>
            <a:r>
              <a:rPr lang="en-US" dirty="0"/>
              <a:t>This vastly improves the maintainability. 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procedures visible are lot more manageable.</a:t>
            </a:r>
          </a:p>
          <a:p>
            <a:pPr lvl="1"/>
            <a:r>
              <a:rPr lang="en-US" dirty="0" smtClean="0"/>
              <a:t>Individual </a:t>
            </a:r>
            <a:r>
              <a:rPr lang="en-US" dirty="0"/>
              <a:t>users can save their customized test-lists. </a:t>
            </a:r>
          </a:p>
          <a:p>
            <a:pPr lvl="1"/>
            <a:r>
              <a:rPr lang="en-US" dirty="0" smtClean="0"/>
              <a:t>Users </a:t>
            </a:r>
            <a:r>
              <a:rPr lang="en-US" dirty="0"/>
              <a:t>can refer to the test-lists saved by other users.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selected test cases can be :</a:t>
            </a:r>
          </a:p>
          <a:p>
            <a:pPr lvl="2"/>
            <a:r>
              <a:rPr lang="en-US" dirty="0"/>
              <a:t>executed as-is.</a:t>
            </a:r>
          </a:p>
          <a:p>
            <a:pPr lvl="2"/>
            <a:r>
              <a:rPr lang="en-US" dirty="0"/>
              <a:t>Modified</a:t>
            </a:r>
          </a:p>
          <a:p>
            <a:pPr lvl="2"/>
            <a:r>
              <a:rPr lang="en-US" dirty="0"/>
              <a:t>executed with different builds</a:t>
            </a:r>
          </a:p>
          <a:p>
            <a:pPr lvl="2"/>
            <a:r>
              <a:rPr lang="en-US" dirty="0"/>
              <a:t>Executed using different resources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281" y="1178810"/>
            <a:ext cx="1649942" cy="242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7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04800" y="857250"/>
            <a:ext cx="4093580" cy="3943350"/>
          </a:xfrm>
        </p:spPr>
        <p:txBody>
          <a:bodyPr/>
          <a:lstStyle/>
          <a:p>
            <a:pPr lvl="1"/>
            <a:endParaRPr lang="en-US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peer teams can access the QA tests in a </a:t>
            </a:r>
            <a:r>
              <a:rPr lang="en-US" dirty="0" smtClean="0"/>
              <a:t>completely </a:t>
            </a:r>
            <a:r>
              <a:rPr lang="en-US" dirty="0"/>
              <a:t>automated </a:t>
            </a:r>
            <a:r>
              <a:rPr lang="en-US" dirty="0" smtClean="0"/>
              <a:t>fashion</a:t>
            </a:r>
            <a:endParaRPr lang="en-US" dirty="0"/>
          </a:p>
          <a:p>
            <a:pPr lvl="1"/>
            <a:r>
              <a:rPr lang="en-US" dirty="0"/>
              <a:t>Developers can run the QA tests, against their sand-box. </a:t>
            </a:r>
            <a:r>
              <a:rPr lang="en-US" dirty="0" smtClean="0"/>
              <a:t>Even </a:t>
            </a:r>
            <a:r>
              <a:rPr lang="en-US" dirty="0"/>
              <a:t>before check-in</a:t>
            </a:r>
            <a:r>
              <a:rPr lang="en-US" dirty="0" smtClean="0"/>
              <a:t>!!</a:t>
            </a:r>
            <a:endParaRPr lang="en-US" dirty="0"/>
          </a:p>
          <a:p>
            <a:pPr lvl="1"/>
            <a:r>
              <a:rPr lang="en-US" dirty="0"/>
              <a:t>Drastically reduces the possibility of feature-breakage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31" y="1007721"/>
            <a:ext cx="2996497" cy="22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9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 Loops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04800" y="857250"/>
            <a:ext cx="5077428" cy="3943350"/>
          </a:xfrm>
        </p:spPr>
        <p:txBody>
          <a:bodyPr/>
          <a:lstStyle/>
          <a:p>
            <a:pPr lvl="1"/>
            <a:r>
              <a:rPr lang="en-US" dirty="0"/>
              <a:t>A file based email-</a:t>
            </a:r>
            <a:r>
              <a:rPr lang="en-US" dirty="0" err="1"/>
              <a:t>notifier</a:t>
            </a:r>
            <a:r>
              <a:rPr lang="en-US" dirty="0"/>
              <a:t> has been created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The regression results are emailed to the pre-defined set of users, </a:t>
            </a:r>
            <a:r>
              <a:rPr lang="en-US" dirty="0" smtClean="0"/>
              <a:t>which </a:t>
            </a:r>
            <a:r>
              <a:rPr lang="en-US" dirty="0"/>
              <a:t>includes engineers as well as management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The email has all the information about the various tests and their results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Also are the hyperlinks to the logs and test reports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Easy to debug the failures, if any.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220" y="1269356"/>
            <a:ext cx="29210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Notification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38200"/>
            <a:ext cx="6877050" cy="3727778"/>
          </a:xfrm>
        </p:spPr>
      </p:pic>
    </p:spTree>
    <p:extLst>
      <p:ext uri="{BB962C8B-B14F-4D97-AF65-F5344CB8AC3E}">
        <p14:creationId xmlns:p14="http://schemas.microsoft.com/office/powerpoint/2010/main" val="248145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a Project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744470"/>
            <a:ext cx="6718300" cy="3779796"/>
          </a:xfrm>
        </p:spPr>
      </p:pic>
    </p:spTree>
    <p:extLst>
      <p:ext uri="{BB962C8B-B14F-4D97-AF65-F5344CB8AC3E}">
        <p14:creationId xmlns:p14="http://schemas.microsoft.com/office/powerpoint/2010/main" val="405257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Dashboard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3"/>
          <a:srcRect t="8098" r="72792" b="6298"/>
          <a:stretch/>
        </p:blipFill>
        <p:spPr bwMode="auto">
          <a:xfrm>
            <a:off x="3790950" y="0"/>
            <a:ext cx="5353050" cy="47345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0628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all work: 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5613" y="868824"/>
            <a:ext cx="8534400" cy="3943350"/>
          </a:xfrm>
        </p:spPr>
        <p:txBody>
          <a:bodyPr/>
          <a:lstStyle/>
          <a:p>
            <a:r>
              <a:rPr lang="en-US" dirty="0" smtClean="0"/>
              <a:t>The default behavior is individual/standalone execution</a:t>
            </a:r>
          </a:p>
          <a:p>
            <a:pPr lvl="1"/>
            <a:r>
              <a:rPr lang="en-US" dirty="0" smtClean="0"/>
              <a:t>Automation overrides these defaults</a:t>
            </a:r>
          </a:p>
          <a:p>
            <a:pPr lvl="1"/>
            <a:r>
              <a:rPr lang="en-US" dirty="0" smtClean="0"/>
              <a:t>Examples are: email notifications, resources, operational parameters</a:t>
            </a:r>
          </a:p>
          <a:p>
            <a:r>
              <a:rPr lang="en-US" dirty="0" smtClean="0"/>
              <a:t>Procedures supply information for data-driven execution</a:t>
            </a:r>
          </a:p>
          <a:p>
            <a:pPr lvl="1"/>
            <a:r>
              <a:rPr lang="en-US" dirty="0" smtClean="0"/>
              <a:t>Create lists from the data in properties (e.g. Engine, </a:t>
            </a:r>
            <a:r>
              <a:rPr lang="en-US" dirty="0" err="1" smtClean="0"/>
              <a:t>Subfeature</a:t>
            </a:r>
            <a:r>
              <a:rPr lang="en-US" dirty="0" smtClean="0"/>
              <a:t>, Chipset, Platform)</a:t>
            </a:r>
          </a:p>
          <a:p>
            <a:pPr lvl="1"/>
            <a:r>
              <a:rPr lang="en-US" dirty="0" smtClean="0"/>
              <a:t>Default operational parameters, overridden during automation</a:t>
            </a:r>
          </a:p>
          <a:p>
            <a:pPr lvl="1"/>
            <a:r>
              <a:rPr lang="en-US" dirty="0" smtClean="0"/>
              <a:t>This way, we create dynamic and variable-length option lists</a:t>
            </a:r>
            <a:endParaRPr lang="en-US" dirty="0"/>
          </a:p>
          <a:p>
            <a:r>
              <a:rPr lang="en-US" dirty="0" smtClean="0"/>
              <a:t>Users make their selection, and we pass the choices from the UI to a backend set of scripts</a:t>
            </a:r>
          </a:p>
        </p:txBody>
      </p:sp>
    </p:spTree>
    <p:extLst>
      <p:ext uri="{BB962C8B-B14F-4D97-AF65-F5344CB8AC3E}">
        <p14:creationId xmlns:p14="http://schemas.microsoft.com/office/powerpoint/2010/main" val="367647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Reservation Process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822827"/>
            <a:ext cx="5905500" cy="3861700"/>
          </a:xfrm>
        </p:spPr>
      </p:pic>
    </p:spTree>
    <p:extLst>
      <p:ext uri="{BB962C8B-B14F-4D97-AF65-F5344CB8AC3E}">
        <p14:creationId xmlns:p14="http://schemas.microsoft.com/office/powerpoint/2010/main" val="48040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1500" dirty="0" smtClean="0"/>
              <a:t>Code coverage</a:t>
            </a:r>
            <a:endParaRPr lang="en-US" sz="1500" dirty="0"/>
          </a:p>
          <a:p>
            <a:pPr lvl="1"/>
            <a:endParaRPr lang="en-US" sz="1500" dirty="0"/>
          </a:p>
          <a:p>
            <a:pPr lvl="1"/>
            <a:r>
              <a:rPr lang="en-US" sz="1500" dirty="0" smtClean="0"/>
              <a:t>Memory Leak</a:t>
            </a:r>
            <a:endParaRPr lang="en-US" sz="1500" dirty="0"/>
          </a:p>
          <a:p>
            <a:pPr lvl="1"/>
            <a:endParaRPr lang="en-US" sz="1500" dirty="0"/>
          </a:p>
          <a:p>
            <a:pPr lvl="1"/>
            <a:r>
              <a:rPr lang="en-US" sz="1500" dirty="0" smtClean="0"/>
              <a:t>Binary Compatibility Verification</a:t>
            </a:r>
          </a:p>
          <a:p>
            <a:pPr lvl="1"/>
            <a:endParaRPr lang="en-US" sz="1500" dirty="0"/>
          </a:p>
          <a:p>
            <a:pPr lvl="1"/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995" y="867504"/>
            <a:ext cx="2931246" cy="275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1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Intel Clear"/>
                <a:cs typeface="Intel Clear"/>
              </a:rPr>
              <a:t>AGENDA</a:t>
            </a:r>
            <a:endParaRPr lang="en-US" dirty="0">
              <a:latin typeface="Intel Clear"/>
              <a:cs typeface="Intel Clear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Introductions, and what we do!</a:t>
            </a:r>
          </a:p>
          <a:p>
            <a:r>
              <a:rPr lang="en-US" dirty="0" smtClean="0"/>
              <a:t>SW </a:t>
            </a:r>
            <a:r>
              <a:rPr lang="en-US" dirty="0"/>
              <a:t>Process Requirements and Challenges</a:t>
            </a:r>
          </a:p>
          <a:p>
            <a:r>
              <a:rPr lang="en-US" dirty="0"/>
              <a:t>How </a:t>
            </a:r>
            <a:r>
              <a:rPr lang="en-US" dirty="0" err="1" smtClean="0"/>
              <a:t>ElectricFlow</a:t>
            </a:r>
            <a:r>
              <a:rPr lang="en-US" dirty="0" smtClean="0"/>
              <a:t> Helped</a:t>
            </a:r>
            <a:endParaRPr lang="en-US" dirty="0"/>
          </a:p>
          <a:p>
            <a:r>
              <a:rPr lang="en-US" dirty="0"/>
              <a:t>Solution Discussion</a:t>
            </a:r>
          </a:p>
          <a:p>
            <a:r>
              <a:rPr lang="en-US" dirty="0"/>
              <a:t>Q/A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113" y="646092"/>
            <a:ext cx="3173844" cy="354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2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圆角矩形​​ 6"/>
          <p:cNvSpPr/>
          <p:nvPr/>
        </p:nvSpPr>
        <p:spPr bwMode="auto">
          <a:xfrm>
            <a:off x="4000486" y="339171"/>
            <a:ext cx="1471229" cy="1368425"/>
          </a:xfrm>
          <a:prstGeom prst="rect">
            <a:avLst/>
          </a:prstGeom>
          <a:solidFill>
            <a:schemeClr val="accent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91425" tIns="45712" rIns="91425" bIns="45712" anchor="ctr"/>
          <a:lstStyle/>
          <a:p>
            <a:pPr algn="ctr">
              <a:defRPr/>
            </a:pPr>
            <a:r>
              <a:rPr lang="en-US" altLang="zh-CN" sz="3600" b="1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DAYS</a:t>
            </a:r>
            <a:endParaRPr lang="en-US" altLang="zh-CN" sz="1000" b="1" dirty="0">
              <a:solidFill>
                <a:schemeClr val="bg1"/>
              </a:solidFill>
              <a:ea typeface="华文细黑" pitchFamily="2" charset="-122"/>
              <a:cs typeface="Trebuchet MS"/>
            </a:endParaRPr>
          </a:p>
          <a:p>
            <a:pPr algn="ctr">
              <a:defRPr/>
            </a:pPr>
            <a:r>
              <a:rPr lang="en-US" altLang="zh-CN" sz="1200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QA Lead Time </a:t>
            </a:r>
            <a:br>
              <a:rPr lang="en-US" altLang="zh-CN" sz="1200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</a:br>
            <a:r>
              <a:rPr lang="en-US" altLang="zh-CN" sz="1200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per CI Cycle</a:t>
            </a:r>
            <a:endParaRPr lang="en-US" altLang="zh-CN" sz="1200" dirty="0">
              <a:solidFill>
                <a:schemeClr val="bg1"/>
              </a:solidFill>
              <a:ea typeface="华文细黑" pitchFamily="2" charset="-122"/>
              <a:cs typeface="Trebuchet MS"/>
            </a:endParaRPr>
          </a:p>
        </p:txBody>
      </p:sp>
      <p:sp>
        <p:nvSpPr>
          <p:cNvPr id="35" name="圆角矩形​​ 4"/>
          <p:cNvSpPr/>
          <p:nvPr/>
        </p:nvSpPr>
        <p:spPr bwMode="auto">
          <a:xfrm>
            <a:off x="270039" y="339171"/>
            <a:ext cx="2090193" cy="136842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800" b="1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4</a:t>
            </a:r>
            <a:r>
              <a:rPr lang="en-US" altLang="zh-CN" sz="4400" b="1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 </a:t>
            </a:r>
            <a:endParaRPr lang="en-US" altLang="zh-CN" sz="4400" b="1" dirty="0">
              <a:solidFill>
                <a:schemeClr val="bg1"/>
              </a:solidFill>
              <a:ea typeface="华文细黑" pitchFamily="2" charset="-122"/>
              <a:cs typeface="Trebuchet MS"/>
            </a:endParaRPr>
          </a:p>
          <a:p>
            <a:pPr algn="ctr" fontAlgn="ctr">
              <a:defRPr/>
            </a:pPr>
            <a:r>
              <a:rPr lang="en-US" altLang="zh-CN" sz="1200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Releases/Year</a:t>
            </a:r>
            <a:endParaRPr lang="en-US" altLang="zh-CN" sz="1200" dirty="0">
              <a:solidFill>
                <a:schemeClr val="bg1"/>
              </a:solidFill>
              <a:ea typeface="华文细黑" pitchFamily="2" charset="-122"/>
              <a:cs typeface="Trebuchet MS"/>
            </a:endParaRPr>
          </a:p>
        </p:txBody>
      </p:sp>
      <p:sp>
        <p:nvSpPr>
          <p:cNvPr id="37" name="圆角矩形​​ 2"/>
          <p:cNvSpPr/>
          <p:nvPr/>
        </p:nvSpPr>
        <p:spPr bwMode="auto">
          <a:xfrm>
            <a:off x="2445009" y="1841204"/>
            <a:ext cx="1471117" cy="136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20000" endPos="30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bg1"/>
                </a:solidFill>
                <a:ea typeface="华文细黑" pitchFamily="2" charset="-122"/>
                <a:cs typeface="Trebuchet MS"/>
              </a:rPr>
              <a:t>3</a:t>
            </a:r>
            <a:r>
              <a:rPr lang="en-US" altLang="zh-CN" sz="4400" b="1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M</a:t>
            </a:r>
            <a:endParaRPr lang="en-US" altLang="zh-CN" sz="4400" b="1" dirty="0">
              <a:solidFill>
                <a:schemeClr val="bg1"/>
              </a:solidFill>
              <a:ea typeface="华文细黑" pitchFamily="2" charset="-122"/>
              <a:cs typeface="Trebuchet MS"/>
            </a:endParaRPr>
          </a:p>
          <a:p>
            <a:pPr algn="ctr" fontAlgn="ctr">
              <a:defRPr/>
            </a:pPr>
            <a:r>
              <a:rPr lang="en-US" altLang="zh-CN" sz="1200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Lines of Code</a:t>
            </a:r>
            <a:endParaRPr lang="en-US" altLang="zh-CN" sz="1200" dirty="0">
              <a:solidFill>
                <a:schemeClr val="bg1"/>
              </a:solidFill>
              <a:ea typeface="华文细黑" pitchFamily="2" charset="-122"/>
              <a:cs typeface="Trebuchet MS"/>
            </a:endParaRPr>
          </a:p>
        </p:txBody>
      </p:sp>
      <p:sp>
        <p:nvSpPr>
          <p:cNvPr id="38" name="圆角矩形​​ 7"/>
          <p:cNvSpPr/>
          <p:nvPr/>
        </p:nvSpPr>
        <p:spPr bwMode="auto">
          <a:xfrm>
            <a:off x="270039" y="1840947"/>
            <a:ext cx="2090193" cy="1368425"/>
          </a:xfrm>
          <a:prstGeom prst="rect">
            <a:avLst/>
          </a:prstGeom>
          <a:solidFill>
            <a:schemeClr val="accent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91425" tIns="45712" rIns="91425" bIns="45712" anchor="ctr"/>
          <a:lstStyle/>
          <a:p>
            <a:pPr algn="ctr">
              <a:defRPr/>
            </a:pPr>
            <a:r>
              <a:rPr lang="en-US" altLang="zh-CN" sz="4800" b="1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85%+</a:t>
            </a:r>
            <a:endParaRPr lang="en-US" altLang="zh-CN" sz="3500" b="1" dirty="0">
              <a:solidFill>
                <a:schemeClr val="bg1"/>
              </a:solidFill>
              <a:ea typeface="华文细黑" pitchFamily="2" charset="-122"/>
              <a:cs typeface="Trebuchet MS"/>
            </a:endParaRPr>
          </a:p>
          <a:p>
            <a:pPr algn="ctr">
              <a:defRPr/>
            </a:pPr>
            <a:r>
              <a:rPr lang="en-US" altLang="zh-CN" sz="1200" b="1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Unknown </a:t>
            </a:r>
            <a:r>
              <a:rPr lang="en-US" altLang="zh-CN" sz="1200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Code coverage</a:t>
            </a:r>
            <a:endParaRPr lang="en-US" altLang="zh-CN" sz="1200" dirty="0">
              <a:solidFill>
                <a:schemeClr val="bg1"/>
              </a:solidFill>
              <a:ea typeface="华文细黑" pitchFamily="2" charset="-122"/>
              <a:cs typeface="Trebuchet MS"/>
            </a:endParaRPr>
          </a:p>
        </p:txBody>
      </p:sp>
      <p:sp>
        <p:nvSpPr>
          <p:cNvPr id="39" name="圆角矩形​​ 5"/>
          <p:cNvSpPr/>
          <p:nvPr/>
        </p:nvSpPr>
        <p:spPr>
          <a:xfrm>
            <a:off x="3999297" y="3344310"/>
            <a:ext cx="1472419" cy="1366837"/>
          </a:xfrm>
          <a:prstGeom prst="rect">
            <a:avLst/>
          </a:prstGeom>
          <a:solidFill>
            <a:schemeClr val="accent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91425" tIns="45712" rIns="91425" bIns="45712" anchor="ctr"/>
          <a:lstStyle/>
          <a:p>
            <a:pPr algn="ctr">
              <a:defRPr/>
            </a:pPr>
            <a:r>
              <a:rPr lang="en-US" altLang="zh-CN" sz="4000" b="1" dirty="0" smtClean="0">
                <a:solidFill>
                  <a:srgbClr val="FFFFFF"/>
                </a:solidFill>
                <a:cs typeface="Trebuchet MS"/>
              </a:rPr>
              <a:t>96</a:t>
            </a:r>
            <a:endParaRPr lang="en-US" altLang="zh-CN" sz="4000" b="1" dirty="0">
              <a:solidFill>
                <a:srgbClr val="FFFFFF"/>
              </a:solidFill>
              <a:cs typeface="Trebuchet MS"/>
            </a:endParaRPr>
          </a:p>
          <a:p>
            <a:pPr algn="ctr">
              <a:defRPr/>
            </a:pPr>
            <a:r>
              <a:rPr lang="en-US" altLang="zh-CN" sz="1200" dirty="0" smtClean="0">
                <a:solidFill>
                  <a:srgbClr val="FFFFFF"/>
                </a:solidFill>
                <a:ea typeface="华文细黑" pitchFamily="2" charset="-122"/>
                <a:cs typeface="Trebuchet MS"/>
              </a:rPr>
              <a:t>Permutations of</a:t>
            </a:r>
            <a:br>
              <a:rPr lang="en-US" altLang="zh-CN" sz="1200" dirty="0" smtClean="0">
                <a:solidFill>
                  <a:srgbClr val="FFFFFF"/>
                </a:solidFill>
                <a:ea typeface="华文细黑" pitchFamily="2" charset="-122"/>
                <a:cs typeface="Trebuchet MS"/>
              </a:rPr>
            </a:br>
            <a:r>
              <a:rPr lang="en-US" altLang="zh-CN" sz="1200" dirty="0" smtClean="0">
                <a:solidFill>
                  <a:srgbClr val="FFFFFF"/>
                </a:solidFill>
                <a:ea typeface="华文细黑" pitchFamily="2" charset="-122"/>
                <a:cs typeface="Trebuchet MS"/>
              </a:rPr>
              <a:t>S/W and H/W</a:t>
            </a:r>
            <a:br>
              <a:rPr lang="en-US" altLang="zh-CN" sz="1200" dirty="0" smtClean="0">
                <a:solidFill>
                  <a:srgbClr val="FFFFFF"/>
                </a:solidFill>
                <a:ea typeface="华文细黑" pitchFamily="2" charset="-122"/>
                <a:cs typeface="Trebuchet MS"/>
              </a:rPr>
            </a:br>
            <a:r>
              <a:rPr lang="en-US" altLang="zh-CN" sz="1200" dirty="0" smtClean="0">
                <a:solidFill>
                  <a:srgbClr val="FFFFFF"/>
                </a:solidFill>
                <a:ea typeface="华文细黑" pitchFamily="2" charset="-122"/>
                <a:cs typeface="Trebuchet MS"/>
              </a:rPr>
              <a:t>per product</a:t>
            </a:r>
            <a:endParaRPr lang="en-US" altLang="zh-CN" sz="1200" dirty="0">
              <a:solidFill>
                <a:srgbClr val="FFFFFF"/>
              </a:solidFill>
              <a:ea typeface="华文细黑" pitchFamily="2" charset="-122"/>
              <a:cs typeface="Trebuchet MS"/>
            </a:endParaRPr>
          </a:p>
        </p:txBody>
      </p:sp>
      <p:sp>
        <p:nvSpPr>
          <p:cNvPr id="41" name="圆角矩形​​ 7"/>
          <p:cNvSpPr/>
          <p:nvPr/>
        </p:nvSpPr>
        <p:spPr bwMode="auto">
          <a:xfrm>
            <a:off x="270039" y="3342722"/>
            <a:ext cx="2090193" cy="1368425"/>
          </a:xfrm>
          <a:prstGeom prst="rect">
            <a:avLst/>
          </a:prstGeom>
          <a:solidFill>
            <a:schemeClr val="accent4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91425" tIns="45712" rIns="91425" bIns="45712" anchor="ctr"/>
          <a:lstStyle/>
          <a:p>
            <a:pPr algn="ctr">
              <a:defRPr/>
            </a:pPr>
            <a:r>
              <a:rPr lang="en-US" altLang="zh-CN" sz="4800" b="1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100’s</a:t>
            </a:r>
            <a:br>
              <a:rPr lang="en-US" altLang="zh-CN" sz="4800" b="1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</a:br>
            <a:r>
              <a:rPr lang="en-US" altLang="zh-CN" sz="1200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cases run/day</a:t>
            </a:r>
            <a:endParaRPr lang="en-US" altLang="zh-CN" sz="1200" dirty="0">
              <a:solidFill>
                <a:schemeClr val="bg1"/>
              </a:solidFill>
              <a:ea typeface="华文细黑" pitchFamily="2" charset="-122"/>
              <a:cs typeface="Trebuchet M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732" y="1819075"/>
            <a:ext cx="2043127" cy="13525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5009" y="320120"/>
            <a:ext cx="1472155" cy="1387475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9296" y="1841204"/>
            <a:ext cx="1472419" cy="1390132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4745" y="3345016"/>
            <a:ext cx="1471382" cy="1376008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6978805" y="3342722"/>
            <a:ext cx="1650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HelveticaNeue" charset="0"/>
              </a:rPr>
              <a:t>Before</a:t>
            </a:r>
            <a:r>
              <a:rPr lang="mr-IN" dirty="0" smtClean="0">
                <a:solidFill>
                  <a:srgbClr val="000000"/>
                </a:solidFill>
                <a:latin typeface="HelveticaNeue" charset="0"/>
              </a:rPr>
              <a:t>…</a:t>
            </a:r>
            <a:r>
              <a:rPr lang="en-US" dirty="0" smtClean="0">
                <a:solidFill>
                  <a:srgbClr val="000000"/>
                </a:solidFill>
                <a:latin typeface="HelveticaNeue" charset="0"/>
              </a:rPr>
              <a:t> After</a:t>
            </a:r>
            <a:endParaRPr lang="en-US" dirty="0"/>
          </a:p>
        </p:txBody>
      </p:sp>
      <p:sp>
        <p:nvSpPr>
          <p:cNvPr id="13" name="圆角矩形​​ 6"/>
          <p:cNvSpPr/>
          <p:nvPr/>
        </p:nvSpPr>
        <p:spPr bwMode="auto">
          <a:xfrm>
            <a:off x="4013986" y="341096"/>
            <a:ext cx="1471229" cy="1368425"/>
          </a:xfrm>
          <a:prstGeom prst="rect">
            <a:avLst/>
          </a:prstGeom>
          <a:solidFill>
            <a:schemeClr val="accent2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91425" tIns="45712" rIns="91425" bIns="45712" anchor="ctr"/>
          <a:lstStyle/>
          <a:p>
            <a:pPr algn="ctr">
              <a:defRPr/>
            </a:pPr>
            <a:r>
              <a:rPr lang="en-US" altLang="zh-CN" sz="3600" b="1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10</a:t>
            </a:r>
            <a:r>
              <a:rPr lang="en-US" altLang="zh-CN" sz="1000" b="1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min</a:t>
            </a:r>
            <a:endParaRPr lang="en-US" altLang="zh-CN" sz="1000" b="1" dirty="0">
              <a:solidFill>
                <a:schemeClr val="bg1"/>
              </a:solidFill>
              <a:ea typeface="华文细黑" pitchFamily="2" charset="-122"/>
              <a:cs typeface="Trebuchet MS"/>
            </a:endParaRPr>
          </a:p>
          <a:p>
            <a:pPr algn="ctr">
              <a:defRPr/>
            </a:pPr>
            <a:r>
              <a:rPr lang="en-US" altLang="zh-CN" sz="1200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QA Lead Time </a:t>
            </a:r>
            <a:br>
              <a:rPr lang="en-US" altLang="zh-CN" sz="1200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</a:br>
            <a:r>
              <a:rPr lang="en-US" altLang="zh-CN" sz="1200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per CI Cycle</a:t>
            </a:r>
            <a:endParaRPr lang="en-US" altLang="zh-CN" sz="1200" dirty="0">
              <a:solidFill>
                <a:schemeClr val="bg1"/>
              </a:solidFill>
              <a:ea typeface="华文细黑" pitchFamily="2" charset="-122"/>
              <a:cs typeface="Trebuchet MS"/>
            </a:endParaRPr>
          </a:p>
        </p:txBody>
      </p:sp>
      <p:sp>
        <p:nvSpPr>
          <p:cNvPr id="15" name="圆角矩形​​ 4"/>
          <p:cNvSpPr/>
          <p:nvPr/>
        </p:nvSpPr>
        <p:spPr bwMode="auto">
          <a:xfrm>
            <a:off x="283539" y="341096"/>
            <a:ext cx="2090193" cy="1368425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800" b="1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100</a:t>
            </a:r>
            <a:r>
              <a:rPr lang="en-US" altLang="zh-CN" sz="4400" b="1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 </a:t>
            </a:r>
            <a:endParaRPr lang="en-US" altLang="zh-CN" sz="4400" b="1" dirty="0">
              <a:solidFill>
                <a:schemeClr val="bg1"/>
              </a:solidFill>
              <a:ea typeface="华文细黑" pitchFamily="2" charset="-122"/>
              <a:cs typeface="Trebuchet MS"/>
            </a:endParaRPr>
          </a:p>
          <a:p>
            <a:pPr algn="ctr" fontAlgn="ctr">
              <a:defRPr/>
            </a:pPr>
            <a:r>
              <a:rPr lang="en-US" altLang="zh-CN" sz="1200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Releases/Year</a:t>
            </a:r>
            <a:endParaRPr lang="en-US" altLang="zh-CN" sz="1200" dirty="0">
              <a:solidFill>
                <a:schemeClr val="bg1"/>
              </a:solidFill>
              <a:ea typeface="华文细黑" pitchFamily="2" charset="-122"/>
              <a:cs typeface="Trebuchet MS"/>
            </a:endParaRPr>
          </a:p>
        </p:txBody>
      </p:sp>
      <p:sp>
        <p:nvSpPr>
          <p:cNvPr id="16" name="圆角矩形​​ 7"/>
          <p:cNvSpPr/>
          <p:nvPr/>
        </p:nvSpPr>
        <p:spPr bwMode="auto">
          <a:xfrm>
            <a:off x="283539" y="1842872"/>
            <a:ext cx="2090193" cy="1368425"/>
          </a:xfrm>
          <a:prstGeom prst="rect">
            <a:avLst/>
          </a:prstGeom>
          <a:solidFill>
            <a:schemeClr val="accent1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91425" tIns="45712" rIns="91425" bIns="45712" anchor="ctr"/>
          <a:lstStyle/>
          <a:p>
            <a:pPr algn="ctr">
              <a:defRPr/>
            </a:pPr>
            <a:r>
              <a:rPr lang="en-US" altLang="zh-CN" sz="4800" b="1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85%+</a:t>
            </a:r>
            <a:endParaRPr lang="en-US" altLang="zh-CN" sz="3500" b="1" dirty="0">
              <a:solidFill>
                <a:schemeClr val="bg1"/>
              </a:solidFill>
              <a:ea typeface="华文细黑" pitchFamily="2" charset="-122"/>
              <a:cs typeface="Trebuchet MS"/>
            </a:endParaRPr>
          </a:p>
          <a:p>
            <a:pPr algn="ctr">
              <a:defRPr/>
            </a:pPr>
            <a:r>
              <a:rPr lang="en-US" altLang="zh-CN" sz="1200" b="1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Known </a:t>
            </a:r>
            <a:r>
              <a:rPr lang="en-US" altLang="zh-CN" sz="1200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Code coverage</a:t>
            </a:r>
            <a:endParaRPr lang="en-US" altLang="zh-CN" sz="1200" dirty="0">
              <a:solidFill>
                <a:schemeClr val="bg1"/>
              </a:solidFill>
              <a:ea typeface="华文细黑" pitchFamily="2" charset="-122"/>
              <a:cs typeface="Trebuchet MS"/>
            </a:endParaRPr>
          </a:p>
        </p:txBody>
      </p:sp>
      <p:sp>
        <p:nvSpPr>
          <p:cNvPr id="18" name="圆角矩形​​ 7"/>
          <p:cNvSpPr/>
          <p:nvPr/>
        </p:nvSpPr>
        <p:spPr bwMode="auto">
          <a:xfrm>
            <a:off x="283539" y="3344647"/>
            <a:ext cx="2090193" cy="1368425"/>
          </a:xfrm>
          <a:prstGeom prst="rect">
            <a:avLst/>
          </a:prstGeom>
          <a:solidFill>
            <a:schemeClr val="accent6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91425" tIns="45712" rIns="91425" bIns="45712" anchor="ctr"/>
          <a:lstStyle/>
          <a:p>
            <a:pPr algn="ctr">
              <a:defRPr/>
            </a:pPr>
            <a:r>
              <a:rPr lang="en-US" altLang="zh-CN" sz="4800" b="1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12K</a:t>
            </a:r>
            <a:endParaRPr lang="en-US" altLang="zh-CN" sz="3500" b="1" dirty="0">
              <a:solidFill>
                <a:schemeClr val="bg1"/>
              </a:solidFill>
              <a:ea typeface="华文细黑" pitchFamily="2" charset="-122"/>
              <a:cs typeface="Trebuchet MS"/>
            </a:endParaRPr>
          </a:p>
          <a:p>
            <a:pPr algn="ctr">
              <a:defRPr/>
            </a:pPr>
            <a:r>
              <a:rPr lang="en-US" altLang="zh-CN" sz="1200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Test cases run/day</a:t>
            </a:r>
            <a:endParaRPr lang="en-US" altLang="zh-CN" sz="1200" dirty="0">
              <a:solidFill>
                <a:schemeClr val="bg1"/>
              </a:solidFill>
              <a:ea typeface="华文细黑" pitchFamily="2" charset="-122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3752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04800" y="857250"/>
            <a:ext cx="4857509" cy="3943350"/>
          </a:xfrm>
        </p:spPr>
        <p:txBody>
          <a:bodyPr/>
          <a:lstStyle/>
          <a:p>
            <a:pPr lvl="1"/>
            <a:endParaRPr lang="en-US" smtClean="0"/>
          </a:p>
          <a:p>
            <a:pPr lvl="1"/>
            <a:r>
              <a:rPr lang="en-US" dirty="0" smtClean="0"/>
              <a:t>Helped </a:t>
            </a:r>
            <a:r>
              <a:rPr lang="en-US" dirty="0"/>
              <a:t>manage the enormous amount of work, without increasing head-count.</a:t>
            </a:r>
          </a:p>
          <a:p>
            <a:pPr lvl="1"/>
            <a:r>
              <a:rPr lang="en-US" dirty="0"/>
              <a:t>Allowing frequent SW deliveries to our customers, </a:t>
            </a:r>
          </a:p>
          <a:p>
            <a:pPr lvl="1"/>
            <a:r>
              <a:rPr lang="en-US" dirty="0"/>
              <a:t>Continuous monitoring of the health of the product </a:t>
            </a:r>
          </a:p>
          <a:p>
            <a:pPr lvl="1"/>
            <a:r>
              <a:rPr lang="en-US" dirty="0"/>
              <a:t>More time at hand for test development</a:t>
            </a:r>
          </a:p>
          <a:p>
            <a:pPr lvl="1"/>
            <a:r>
              <a:rPr lang="en-US" dirty="0"/>
              <a:t>Clear handle on the Quality of the SW that is being shipped out of the doors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092" y="578734"/>
            <a:ext cx="3502519" cy="355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4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1500" dirty="0"/>
              <a:t>Time to Market pressures necessitate faster and more frequent releases</a:t>
            </a:r>
          </a:p>
          <a:p>
            <a:pPr lvl="1"/>
            <a:r>
              <a:rPr lang="en-US" sz="1500" dirty="0" smtClean="0"/>
              <a:t>Quality </a:t>
            </a:r>
            <a:r>
              <a:rPr lang="en-US" sz="1500" dirty="0"/>
              <a:t>is critical, requiring more testing with every release</a:t>
            </a:r>
          </a:p>
          <a:p>
            <a:pPr lvl="1"/>
            <a:r>
              <a:rPr lang="en-US" sz="1500" dirty="0" smtClean="0"/>
              <a:t>The </a:t>
            </a:r>
            <a:r>
              <a:rPr lang="en-US" sz="1500" dirty="0"/>
              <a:t>only solution is to test smarter and faster via automation</a:t>
            </a:r>
          </a:p>
          <a:p>
            <a:pPr lvl="1"/>
            <a:r>
              <a:rPr lang="en-US" sz="1500" dirty="0" err="1" smtClean="0"/>
              <a:t>ElectricFlow</a:t>
            </a:r>
            <a:r>
              <a:rPr lang="en-US" sz="1500" dirty="0" smtClean="0"/>
              <a:t> </a:t>
            </a:r>
            <a:r>
              <a:rPr lang="en-US" sz="1500" dirty="0"/>
              <a:t>enterprise capabilities to enable this</a:t>
            </a:r>
          </a:p>
          <a:p>
            <a:pPr lvl="2"/>
            <a:r>
              <a:rPr lang="en-US" sz="1350" dirty="0" smtClean="0"/>
              <a:t>Flexibility</a:t>
            </a:r>
            <a:endParaRPr lang="en-US" sz="1350" dirty="0"/>
          </a:p>
          <a:p>
            <a:pPr lvl="2"/>
            <a:r>
              <a:rPr lang="en-US" sz="1350" dirty="0"/>
              <a:t>Reliability</a:t>
            </a:r>
          </a:p>
          <a:p>
            <a:pPr lvl="2"/>
            <a:r>
              <a:rPr lang="en-US" sz="1350" dirty="0"/>
              <a:t>Scalability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732" y="1819075"/>
            <a:ext cx="2043127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57386" y="489458"/>
            <a:ext cx="8642163" cy="92536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600" b="0" i="0" kern="1200" baseline="0">
                <a:solidFill>
                  <a:srgbClr val="F3D54E"/>
                </a:solidFill>
                <a:latin typeface="Intel Clear"/>
                <a:ea typeface="+mn-ea"/>
                <a:cs typeface="Intel Clear"/>
              </a:defRPr>
            </a:lvl1pPr>
            <a:lvl2pPr marL="457200" indent="0" algn="ctr" defTabSz="457200" rtl="0" eaLnBrk="1" latinLnBrk="0" hangingPunct="1">
              <a:spcBef>
                <a:spcPts val="1200"/>
              </a:spcBef>
              <a:buFont typeface="Wingdings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914400" indent="0" algn="ctr" defTabSz="457200" rtl="0" eaLnBrk="1" latinLnBrk="0" hangingPunct="1">
              <a:spcBef>
                <a:spcPts val="800"/>
              </a:spcBef>
              <a:buFont typeface="Intel Clear" panose="020B0604020203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Intel Clear" panose="020B0604020203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bg1"/>
                </a:solidFill>
              </a:rPr>
              <a:t>THANK YOU	                                                     Q&amp;A</a:t>
            </a:r>
          </a:p>
        </p:txBody>
      </p:sp>
    </p:spTree>
    <p:extLst>
      <p:ext uri="{BB962C8B-B14F-4D97-AF65-F5344CB8AC3E}">
        <p14:creationId xmlns:p14="http://schemas.microsoft.com/office/powerpoint/2010/main" val="25791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Intel Clear"/>
                <a:cs typeface="Intel Clear"/>
              </a:rPr>
              <a:t>About Myself</a:t>
            </a:r>
            <a:endParaRPr lang="en-US" dirty="0">
              <a:latin typeface="Intel Clear"/>
              <a:cs typeface="Intel Clear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* Tech Lead Software at INTEL, </a:t>
            </a:r>
            <a:r>
              <a:rPr lang="en-US" dirty="0"/>
              <a:t>Austin, TX</a:t>
            </a:r>
          </a:p>
          <a:p>
            <a:r>
              <a:rPr lang="en-US" dirty="0" smtClean="0"/>
              <a:t>* 18+ </a:t>
            </a:r>
            <a:r>
              <a:rPr lang="en-US" dirty="0"/>
              <a:t>years of software design/development experience </a:t>
            </a:r>
          </a:p>
          <a:p>
            <a:r>
              <a:rPr lang="en-US" dirty="0"/>
              <a:t>   in Telecom and Networking</a:t>
            </a:r>
          </a:p>
          <a:p>
            <a:r>
              <a:rPr lang="en-US" dirty="0" smtClean="0"/>
              <a:t>* </a:t>
            </a:r>
            <a:r>
              <a:rPr lang="en-US" dirty="0"/>
              <a:t>Working at </a:t>
            </a:r>
            <a:r>
              <a:rPr lang="en-US" dirty="0" smtClean="0"/>
              <a:t>INTEL for 8 </a:t>
            </a:r>
            <a:r>
              <a:rPr lang="en-US" dirty="0"/>
              <a:t>years in </a:t>
            </a:r>
            <a:r>
              <a:rPr lang="en-US" dirty="0" smtClean="0"/>
              <a:t>Data Center Group (DCG)</a:t>
            </a:r>
          </a:p>
          <a:p>
            <a:endParaRPr lang="en-US" dirty="0" smtClean="0"/>
          </a:p>
          <a:p>
            <a:pPr algn="ctr"/>
            <a:r>
              <a:rPr lang="en-US" b="1" i="1" dirty="0" smtClean="0"/>
              <a:t>“I believe that quality products lead to happy customers, and </a:t>
            </a:r>
          </a:p>
          <a:p>
            <a:pPr algn="ctr"/>
            <a:r>
              <a:rPr lang="en-US" b="1" i="1" dirty="0" smtClean="0"/>
              <a:t>    </a:t>
            </a:r>
            <a:r>
              <a:rPr lang="en-US" b="1" i="1" dirty="0"/>
              <a:t>happy customers keep companies in </a:t>
            </a:r>
            <a:r>
              <a:rPr lang="en-US" b="1" i="1" dirty="0" smtClean="0"/>
              <a:t>business.”</a:t>
            </a:r>
            <a:endParaRPr lang="en-US" b="1" i="1" dirty="0">
              <a:solidFill>
                <a:srgbClr val="64625C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457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Intel Clear"/>
                <a:cs typeface="Intel Clear"/>
              </a:rPr>
              <a:t>What we do!</a:t>
            </a:r>
            <a:endParaRPr lang="en-US" dirty="0">
              <a:latin typeface="Intel Clear"/>
              <a:cs typeface="Intel Clear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5613" y="1203325"/>
            <a:ext cx="5680905" cy="34258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Deliver System on Chip (</a:t>
            </a:r>
            <a:r>
              <a:rPr lang="en-US" dirty="0" err="1" smtClean="0"/>
              <a:t>SoC</a:t>
            </a:r>
            <a:r>
              <a:rPr lang="en-US" dirty="0" smtClean="0"/>
              <a:t>) to the top tier wireless telecom vendors in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 whenever you use your Smartphone, watch a YouTube Video, or communicate over an LTE network you are probably using some hardware or software that we built!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1" r="36861"/>
          <a:stretch/>
        </p:blipFill>
        <p:spPr>
          <a:xfrm>
            <a:off x="6252919" y="-53423"/>
            <a:ext cx="2315893" cy="478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7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was our challenge?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49244" y="584069"/>
            <a:ext cx="60579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sz="1500" dirty="0"/>
          </a:p>
          <a:p>
            <a:pPr lvl="1"/>
            <a:r>
              <a:rPr lang="en-US" sz="1500" dirty="0" smtClean="0"/>
              <a:t>Business need </a:t>
            </a:r>
            <a:r>
              <a:rPr lang="en-US" sz="1500" dirty="0"/>
              <a:t>to verify the HW </a:t>
            </a:r>
            <a:r>
              <a:rPr lang="en-US" sz="1500" dirty="0" smtClean="0"/>
              <a:t>part for </a:t>
            </a:r>
            <a:r>
              <a:rPr lang="en-US" sz="1500" dirty="0"/>
              <a:t>a wide range of combinations. </a:t>
            </a:r>
          </a:p>
          <a:p>
            <a:pPr lvl="1"/>
            <a:endParaRPr lang="en-US" sz="1500" dirty="0"/>
          </a:p>
          <a:p>
            <a:pPr lvl="1">
              <a:buFont typeface="Arial" pitchFamily="34" charset="0"/>
              <a:buChar char="•"/>
            </a:pPr>
            <a:endParaRPr lang="en-US" sz="1500" dirty="0"/>
          </a:p>
          <a:p>
            <a:pPr lvl="1">
              <a:buFont typeface="Arial" pitchFamily="34" charset="0"/>
              <a:buChar char="•"/>
            </a:pPr>
            <a:endParaRPr lang="en-US" sz="1500" dirty="0"/>
          </a:p>
          <a:p>
            <a:pPr lvl="1">
              <a:buFont typeface="Arial" pitchFamily="34" charset="0"/>
              <a:buChar char="•"/>
            </a:pPr>
            <a:endParaRPr lang="en-US" sz="1500" dirty="0"/>
          </a:p>
          <a:p>
            <a:pPr lvl="1">
              <a:buFont typeface="Arial" pitchFamily="34" charset="0"/>
              <a:buChar char="•"/>
            </a:pPr>
            <a:endParaRPr lang="en-US" sz="1500" dirty="0"/>
          </a:p>
          <a:p>
            <a:pPr lvl="1">
              <a:buFont typeface="Arial" pitchFamily="34" charset="0"/>
              <a:buChar char="•"/>
            </a:pPr>
            <a:endParaRPr lang="en-US" sz="1500" dirty="0"/>
          </a:p>
          <a:p>
            <a:pPr lvl="1">
              <a:buFont typeface="Arial" pitchFamily="34" charset="0"/>
              <a:buChar char="•"/>
            </a:pPr>
            <a:endParaRPr lang="en-US" sz="1500" dirty="0"/>
          </a:p>
          <a:p>
            <a:pPr lvl="1">
              <a:buFont typeface="Arial" pitchFamily="34" charset="0"/>
              <a:buChar char="•"/>
            </a:pPr>
            <a:endParaRPr lang="en-US" sz="1500" dirty="0"/>
          </a:p>
          <a:p>
            <a:pPr lvl="1">
              <a:buFont typeface="Arial" pitchFamily="34" charset="0"/>
              <a:buChar char="•"/>
            </a:pPr>
            <a:endParaRPr lang="en-US" sz="1500" dirty="0"/>
          </a:p>
          <a:p>
            <a:pPr lvl="1">
              <a:buFont typeface="Arial" pitchFamily="34" charset="0"/>
              <a:buChar char="•"/>
            </a:pPr>
            <a:endParaRPr lang="en-US" sz="1500" dirty="0"/>
          </a:p>
          <a:p>
            <a:pPr lvl="1">
              <a:buFont typeface="Arial" pitchFamily="34" charset="0"/>
              <a:buChar char="•"/>
            </a:pPr>
            <a:endParaRPr lang="en-US" sz="1500" dirty="0"/>
          </a:p>
          <a:p>
            <a:pPr lvl="1">
              <a:buFont typeface="Arial" pitchFamily="34" charset="0"/>
              <a:buChar char="•"/>
            </a:pPr>
            <a:endParaRPr lang="en-US" sz="1500" dirty="0"/>
          </a:p>
          <a:p>
            <a:pPr lvl="1"/>
            <a:endParaRPr lang="en-US" sz="1500" dirty="0"/>
          </a:p>
          <a:p>
            <a:pPr lvl="1"/>
            <a:endParaRPr lang="en-US" sz="1500" dirty="0"/>
          </a:p>
          <a:p>
            <a:pPr lvl="1"/>
            <a:r>
              <a:rPr lang="en-US" sz="1500" dirty="0"/>
              <a:t>10,000+ combinations – and growing with every release.</a:t>
            </a:r>
          </a:p>
        </p:txBody>
      </p:sp>
      <p:sp>
        <p:nvSpPr>
          <p:cNvPr id="5" name="Right Arrow 4"/>
          <p:cNvSpPr/>
          <p:nvPr/>
        </p:nvSpPr>
        <p:spPr>
          <a:xfrm>
            <a:off x="1543050" y="2415082"/>
            <a:ext cx="3257550" cy="857250"/>
          </a:xfrm>
          <a:prstGeom prst="rightArrow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solidFill>
              <a:schemeClr val="accent2"/>
            </a:solidFill>
          </a:ln>
          <a:effectLst/>
          <a:scene3d>
            <a:camera prst="perspectiveRelaxed" fov="5400000">
              <a:rot lat="19200000" lon="17400000" rev="6000000"/>
            </a:camera>
            <a:lightRig rig="threePt" dir="t"/>
          </a:scene3d>
          <a:sp3d extrusionH="25400" contourW="57150" prstMaterial="metal">
            <a:bevelT w="101600"/>
            <a:bevelB w="1016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ight Arrow 5"/>
          <p:cNvSpPr/>
          <p:nvPr/>
        </p:nvSpPr>
        <p:spPr>
          <a:xfrm>
            <a:off x="2305707" y="3429000"/>
            <a:ext cx="3257550" cy="857250"/>
          </a:xfrm>
          <a:prstGeom prst="rightArrow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solidFill>
              <a:schemeClr val="accent2"/>
            </a:solidFill>
          </a:ln>
          <a:effectLst/>
          <a:scene3d>
            <a:camera prst="perspectiveRelaxed"/>
            <a:lightRig rig="threePt" dir="t"/>
          </a:scene3d>
          <a:sp3d extrusionH="25400" contourW="57150" prstMaterial="metal">
            <a:bevelT w="101600"/>
            <a:bevelB w="1016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10 Chip Variants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-1371600" y="2010107"/>
            <a:ext cx="6743700" cy="857250"/>
          </a:xfrm>
          <a:prstGeom prst="rightArrow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>
            <a:solidFill>
              <a:schemeClr val="accent2"/>
            </a:solidFill>
          </a:ln>
          <a:effectLst/>
          <a:scene3d>
            <a:camera prst="perspectiveRelaxed" fov="0">
              <a:rot lat="0" lon="17400000" rev="5400000"/>
            </a:camera>
            <a:lightRig rig="threePt" dir="t"/>
          </a:scene3d>
          <a:sp3d extrusionH="25400" contourW="57150" prstMaterial="metal">
            <a:bevelT w="101600"/>
            <a:bevelB w="1016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1047422" y="2283762"/>
            <a:ext cx="19056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5 Software Platforms</a:t>
            </a:r>
          </a:p>
        </p:txBody>
      </p:sp>
      <p:sp>
        <p:nvSpPr>
          <p:cNvPr id="9" name="TextBox 8"/>
          <p:cNvSpPr txBox="1"/>
          <p:nvPr/>
        </p:nvSpPr>
        <p:spPr>
          <a:xfrm rot="19140000">
            <a:off x="2411430" y="2659551"/>
            <a:ext cx="19056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16 </a:t>
            </a:r>
            <a:r>
              <a:rPr lang="en-US" sz="1350" dirty="0" smtClean="0">
                <a:solidFill>
                  <a:schemeClr val="bg1"/>
                </a:solidFill>
              </a:rPr>
              <a:t>Features</a:t>
            </a:r>
            <a:endParaRPr lang="en-US" sz="1350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36656" y="2443657"/>
            <a:ext cx="457200" cy="528143"/>
            <a:chOff x="7543800" y="3105809"/>
            <a:chExt cx="609600" cy="704191"/>
          </a:xfrm>
        </p:grpSpPr>
        <p:sp>
          <p:nvSpPr>
            <p:cNvPr id="11" name="Folded Corner 10"/>
            <p:cNvSpPr/>
            <p:nvPr/>
          </p:nvSpPr>
          <p:spPr>
            <a:xfrm>
              <a:off x="7543800" y="3105809"/>
              <a:ext cx="609600" cy="704191"/>
            </a:xfrm>
            <a:prstGeom prst="foldedCorner">
              <a:avLst/>
            </a:prstGeom>
            <a:noFill/>
            <a:ln>
              <a:solidFill>
                <a:schemeClr val="accent2"/>
              </a:solidFill>
            </a:ln>
            <a:effectLst/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0468" y="3193012"/>
              <a:ext cx="57626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6408006" y="1907632"/>
            <a:ext cx="457200" cy="528143"/>
            <a:chOff x="7543800" y="3105809"/>
            <a:chExt cx="609600" cy="704191"/>
          </a:xfrm>
        </p:grpSpPr>
        <p:sp>
          <p:nvSpPr>
            <p:cNvPr id="14" name="Folded Corner 13"/>
            <p:cNvSpPr/>
            <p:nvPr/>
          </p:nvSpPr>
          <p:spPr>
            <a:xfrm>
              <a:off x="7543800" y="3105809"/>
              <a:ext cx="609600" cy="704191"/>
            </a:xfrm>
            <a:prstGeom prst="foldedCorner">
              <a:avLst/>
            </a:prstGeom>
            <a:noFill/>
            <a:ln>
              <a:solidFill>
                <a:schemeClr val="accent2"/>
              </a:solidFill>
            </a:ln>
            <a:effectLst/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0468" y="3193012"/>
              <a:ext cx="57626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6636606" y="2020639"/>
            <a:ext cx="457200" cy="528143"/>
            <a:chOff x="7543800" y="3105809"/>
            <a:chExt cx="609600" cy="704191"/>
          </a:xfrm>
        </p:grpSpPr>
        <p:sp>
          <p:nvSpPr>
            <p:cNvPr id="17" name="Folded Corner 16"/>
            <p:cNvSpPr/>
            <p:nvPr/>
          </p:nvSpPr>
          <p:spPr>
            <a:xfrm>
              <a:off x="7543800" y="3105809"/>
              <a:ext cx="609600" cy="704191"/>
            </a:xfrm>
            <a:prstGeom prst="foldedCorner">
              <a:avLst/>
            </a:prstGeom>
            <a:noFill/>
            <a:ln>
              <a:solidFill>
                <a:schemeClr val="accent2"/>
              </a:solidFill>
            </a:ln>
            <a:effectLst/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0468" y="3193012"/>
              <a:ext cx="57626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6953210" y="1821970"/>
            <a:ext cx="457200" cy="528143"/>
            <a:chOff x="7543800" y="3105809"/>
            <a:chExt cx="609600" cy="704191"/>
          </a:xfrm>
        </p:grpSpPr>
        <p:sp>
          <p:nvSpPr>
            <p:cNvPr id="20" name="Folded Corner 19"/>
            <p:cNvSpPr/>
            <p:nvPr/>
          </p:nvSpPr>
          <p:spPr>
            <a:xfrm>
              <a:off x="7543800" y="3105809"/>
              <a:ext cx="609600" cy="704191"/>
            </a:xfrm>
            <a:prstGeom prst="foldedCorner">
              <a:avLst/>
            </a:prstGeom>
            <a:noFill/>
            <a:ln>
              <a:solidFill>
                <a:schemeClr val="accent2"/>
              </a:solidFill>
            </a:ln>
            <a:effectLst/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0468" y="3193012"/>
              <a:ext cx="57626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Group 21"/>
          <p:cNvGrpSpPr/>
          <p:nvPr/>
        </p:nvGrpSpPr>
        <p:grpSpPr>
          <a:xfrm>
            <a:off x="6808056" y="2240260"/>
            <a:ext cx="457200" cy="528143"/>
            <a:chOff x="7543800" y="3105809"/>
            <a:chExt cx="609600" cy="704191"/>
          </a:xfrm>
        </p:grpSpPr>
        <p:sp>
          <p:nvSpPr>
            <p:cNvPr id="23" name="Folded Corner 22"/>
            <p:cNvSpPr/>
            <p:nvPr/>
          </p:nvSpPr>
          <p:spPr>
            <a:xfrm>
              <a:off x="7543800" y="3105809"/>
              <a:ext cx="609600" cy="704191"/>
            </a:xfrm>
            <a:prstGeom prst="foldedCorner">
              <a:avLst/>
            </a:prstGeom>
            <a:noFill/>
            <a:ln>
              <a:solidFill>
                <a:schemeClr val="accent2"/>
              </a:solidFill>
            </a:ln>
            <a:effectLst/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0468" y="3193012"/>
              <a:ext cx="57626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Group 24"/>
          <p:cNvGrpSpPr/>
          <p:nvPr/>
        </p:nvGrpSpPr>
        <p:grpSpPr>
          <a:xfrm>
            <a:off x="6350856" y="2357518"/>
            <a:ext cx="457200" cy="528143"/>
            <a:chOff x="7543800" y="3105809"/>
            <a:chExt cx="609600" cy="704191"/>
          </a:xfrm>
        </p:grpSpPr>
        <p:sp>
          <p:nvSpPr>
            <p:cNvPr id="26" name="Folded Corner 25"/>
            <p:cNvSpPr/>
            <p:nvPr/>
          </p:nvSpPr>
          <p:spPr>
            <a:xfrm>
              <a:off x="7543800" y="3105809"/>
              <a:ext cx="609600" cy="704191"/>
            </a:xfrm>
            <a:prstGeom prst="foldedCorner">
              <a:avLst/>
            </a:prstGeom>
            <a:noFill/>
            <a:ln>
              <a:solidFill>
                <a:schemeClr val="accent2"/>
              </a:solidFill>
            </a:ln>
            <a:effectLst/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0468" y="3193012"/>
              <a:ext cx="57626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6724609" y="2579635"/>
            <a:ext cx="457200" cy="528143"/>
            <a:chOff x="7543800" y="3105809"/>
            <a:chExt cx="609600" cy="704191"/>
          </a:xfrm>
        </p:grpSpPr>
        <p:sp>
          <p:nvSpPr>
            <p:cNvPr id="29" name="Folded Corner 28"/>
            <p:cNvSpPr/>
            <p:nvPr/>
          </p:nvSpPr>
          <p:spPr>
            <a:xfrm>
              <a:off x="7543800" y="3105809"/>
              <a:ext cx="609600" cy="704191"/>
            </a:xfrm>
            <a:prstGeom prst="foldedCorner">
              <a:avLst/>
            </a:prstGeom>
            <a:noFill/>
            <a:ln>
              <a:solidFill>
                <a:schemeClr val="accent2"/>
              </a:solidFill>
            </a:ln>
            <a:effectLst/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0468" y="3193012"/>
              <a:ext cx="57626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30"/>
          <p:cNvGrpSpPr/>
          <p:nvPr/>
        </p:nvGrpSpPr>
        <p:grpSpPr>
          <a:xfrm>
            <a:off x="6408005" y="2744189"/>
            <a:ext cx="457200" cy="528143"/>
            <a:chOff x="7543800" y="3105809"/>
            <a:chExt cx="609600" cy="704191"/>
          </a:xfrm>
        </p:grpSpPr>
        <p:sp>
          <p:nvSpPr>
            <p:cNvPr id="32" name="Folded Corner 31"/>
            <p:cNvSpPr/>
            <p:nvPr/>
          </p:nvSpPr>
          <p:spPr>
            <a:xfrm>
              <a:off x="7543800" y="3105809"/>
              <a:ext cx="609600" cy="704191"/>
            </a:xfrm>
            <a:prstGeom prst="foldedCorner">
              <a:avLst/>
            </a:prstGeom>
            <a:noFill/>
            <a:ln>
              <a:solidFill>
                <a:schemeClr val="accent2"/>
              </a:solidFill>
            </a:ln>
            <a:effectLst/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0468" y="3193012"/>
              <a:ext cx="57626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" name="Group 33"/>
          <p:cNvGrpSpPr/>
          <p:nvPr/>
        </p:nvGrpSpPr>
        <p:grpSpPr>
          <a:xfrm>
            <a:off x="6962446" y="2885662"/>
            <a:ext cx="457200" cy="528143"/>
            <a:chOff x="7543800" y="3105809"/>
            <a:chExt cx="609600" cy="704191"/>
          </a:xfrm>
        </p:grpSpPr>
        <p:sp>
          <p:nvSpPr>
            <p:cNvPr id="35" name="Folded Corner 34"/>
            <p:cNvSpPr/>
            <p:nvPr/>
          </p:nvSpPr>
          <p:spPr>
            <a:xfrm>
              <a:off x="7543800" y="3105809"/>
              <a:ext cx="609600" cy="704191"/>
            </a:xfrm>
            <a:prstGeom prst="foldedCorner">
              <a:avLst/>
            </a:prstGeom>
            <a:noFill/>
            <a:ln>
              <a:solidFill>
                <a:schemeClr val="accent2"/>
              </a:solidFill>
            </a:ln>
            <a:effectLst/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0468" y="3193012"/>
              <a:ext cx="57626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" name="Group 36"/>
          <p:cNvGrpSpPr/>
          <p:nvPr/>
        </p:nvGrpSpPr>
        <p:grpSpPr>
          <a:xfrm>
            <a:off x="6649107" y="2941257"/>
            <a:ext cx="457200" cy="528143"/>
            <a:chOff x="7543800" y="3105809"/>
            <a:chExt cx="609600" cy="704191"/>
          </a:xfrm>
        </p:grpSpPr>
        <p:sp>
          <p:nvSpPr>
            <p:cNvPr id="38" name="Folded Corner 37"/>
            <p:cNvSpPr/>
            <p:nvPr/>
          </p:nvSpPr>
          <p:spPr>
            <a:xfrm>
              <a:off x="7543800" y="3105809"/>
              <a:ext cx="609600" cy="704191"/>
            </a:xfrm>
            <a:prstGeom prst="foldedCorner">
              <a:avLst/>
            </a:prstGeom>
            <a:noFill/>
            <a:ln>
              <a:solidFill>
                <a:schemeClr val="accent2"/>
              </a:solidFill>
            </a:ln>
            <a:effectLst/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0468" y="3193012"/>
              <a:ext cx="57626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" name="TextBox 39"/>
          <p:cNvSpPr txBox="1"/>
          <p:nvPr/>
        </p:nvSpPr>
        <p:spPr>
          <a:xfrm>
            <a:off x="6343650" y="3478269"/>
            <a:ext cx="127565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Hundreds of Tests for each Engine</a:t>
            </a:r>
          </a:p>
        </p:txBody>
      </p:sp>
      <p:sp>
        <p:nvSpPr>
          <p:cNvPr id="41" name="Multiply 40"/>
          <p:cNvSpPr/>
          <p:nvPr/>
        </p:nvSpPr>
        <p:spPr>
          <a:xfrm>
            <a:off x="5372100" y="2514600"/>
            <a:ext cx="571500" cy="480431"/>
          </a:xfrm>
          <a:prstGeom prst="mathMultiply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43510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1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3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4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40" grpId="0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圆角矩形​​ 6"/>
          <p:cNvSpPr/>
          <p:nvPr/>
        </p:nvSpPr>
        <p:spPr bwMode="auto">
          <a:xfrm>
            <a:off x="4000486" y="339171"/>
            <a:ext cx="1471229" cy="1368425"/>
          </a:xfrm>
          <a:prstGeom prst="rect">
            <a:avLst/>
          </a:prstGeom>
          <a:solidFill>
            <a:schemeClr val="accent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91425" tIns="45712" rIns="91425" bIns="45712" anchor="ctr"/>
          <a:lstStyle/>
          <a:p>
            <a:pPr algn="ctr">
              <a:defRPr/>
            </a:pPr>
            <a:r>
              <a:rPr lang="en-US" altLang="zh-CN" sz="3600" b="1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DAYS</a:t>
            </a:r>
            <a:endParaRPr lang="en-US" altLang="zh-CN" sz="1000" b="1" dirty="0">
              <a:solidFill>
                <a:schemeClr val="bg1"/>
              </a:solidFill>
              <a:ea typeface="华文细黑" pitchFamily="2" charset="-122"/>
              <a:cs typeface="Trebuchet MS"/>
            </a:endParaRPr>
          </a:p>
          <a:p>
            <a:pPr algn="ctr">
              <a:defRPr/>
            </a:pPr>
            <a:r>
              <a:rPr lang="en-US" altLang="zh-CN" sz="1200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QA Lead Time </a:t>
            </a:r>
            <a:br>
              <a:rPr lang="en-US" altLang="zh-CN" sz="1200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</a:br>
            <a:r>
              <a:rPr lang="en-US" altLang="zh-CN" sz="1200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per CI Cycle</a:t>
            </a:r>
            <a:endParaRPr lang="en-US" altLang="zh-CN" sz="1200" dirty="0">
              <a:solidFill>
                <a:schemeClr val="bg1"/>
              </a:solidFill>
              <a:ea typeface="华文细黑" pitchFamily="2" charset="-122"/>
              <a:cs typeface="Trebuchet MS"/>
            </a:endParaRPr>
          </a:p>
        </p:txBody>
      </p:sp>
      <p:sp>
        <p:nvSpPr>
          <p:cNvPr id="35" name="圆角矩形​​ 4"/>
          <p:cNvSpPr/>
          <p:nvPr/>
        </p:nvSpPr>
        <p:spPr bwMode="auto">
          <a:xfrm>
            <a:off x="270039" y="339171"/>
            <a:ext cx="2090193" cy="136842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800" b="1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4</a:t>
            </a:r>
            <a:r>
              <a:rPr lang="en-US" altLang="zh-CN" sz="4400" b="1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 </a:t>
            </a:r>
            <a:endParaRPr lang="en-US" altLang="zh-CN" sz="4400" b="1" dirty="0">
              <a:solidFill>
                <a:schemeClr val="bg1"/>
              </a:solidFill>
              <a:ea typeface="华文细黑" pitchFamily="2" charset="-122"/>
              <a:cs typeface="Trebuchet MS"/>
            </a:endParaRPr>
          </a:p>
          <a:p>
            <a:pPr algn="ctr" fontAlgn="ctr">
              <a:defRPr/>
            </a:pPr>
            <a:r>
              <a:rPr lang="en-US" altLang="zh-CN" sz="1200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Releases/Year</a:t>
            </a:r>
            <a:endParaRPr lang="en-US" altLang="zh-CN" sz="1200" dirty="0">
              <a:solidFill>
                <a:schemeClr val="bg1"/>
              </a:solidFill>
              <a:ea typeface="华文细黑" pitchFamily="2" charset="-122"/>
              <a:cs typeface="Trebuchet MS"/>
            </a:endParaRPr>
          </a:p>
        </p:txBody>
      </p:sp>
      <p:sp>
        <p:nvSpPr>
          <p:cNvPr id="37" name="圆角矩形​​ 2"/>
          <p:cNvSpPr/>
          <p:nvPr/>
        </p:nvSpPr>
        <p:spPr bwMode="auto">
          <a:xfrm>
            <a:off x="2445009" y="1841204"/>
            <a:ext cx="1471117" cy="136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20000" endPos="30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bg1"/>
                </a:solidFill>
                <a:ea typeface="华文细黑" pitchFamily="2" charset="-122"/>
                <a:cs typeface="Trebuchet MS"/>
              </a:rPr>
              <a:t>3</a:t>
            </a:r>
            <a:r>
              <a:rPr lang="en-US" altLang="zh-CN" sz="4400" b="1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M</a:t>
            </a:r>
            <a:endParaRPr lang="en-US" altLang="zh-CN" sz="4400" b="1" dirty="0">
              <a:solidFill>
                <a:schemeClr val="bg1"/>
              </a:solidFill>
              <a:ea typeface="华文细黑" pitchFamily="2" charset="-122"/>
              <a:cs typeface="Trebuchet MS"/>
            </a:endParaRPr>
          </a:p>
          <a:p>
            <a:pPr algn="ctr" fontAlgn="ctr">
              <a:defRPr/>
            </a:pPr>
            <a:r>
              <a:rPr lang="en-US" altLang="zh-CN" sz="1200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Lines of Code</a:t>
            </a:r>
            <a:endParaRPr lang="en-US" altLang="zh-CN" sz="1200" dirty="0">
              <a:solidFill>
                <a:schemeClr val="bg1"/>
              </a:solidFill>
              <a:ea typeface="华文细黑" pitchFamily="2" charset="-122"/>
              <a:cs typeface="Trebuchet MS"/>
            </a:endParaRPr>
          </a:p>
        </p:txBody>
      </p:sp>
      <p:sp>
        <p:nvSpPr>
          <p:cNvPr id="38" name="圆角矩形​​ 7"/>
          <p:cNvSpPr/>
          <p:nvPr/>
        </p:nvSpPr>
        <p:spPr bwMode="auto">
          <a:xfrm>
            <a:off x="270039" y="1840947"/>
            <a:ext cx="2090193" cy="1368425"/>
          </a:xfrm>
          <a:prstGeom prst="rect">
            <a:avLst/>
          </a:prstGeom>
          <a:solidFill>
            <a:schemeClr val="accent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91425" tIns="45712" rIns="91425" bIns="45712" anchor="ctr"/>
          <a:lstStyle/>
          <a:p>
            <a:pPr algn="ctr">
              <a:defRPr/>
            </a:pPr>
            <a:r>
              <a:rPr lang="en-US" altLang="zh-CN" sz="4800" b="1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85%+</a:t>
            </a:r>
            <a:endParaRPr lang="en-US" altLang="zh-CN" sz="3500" b="1" dirty="0">
              <a:solidFill>
                <a:schemeClr val="bg1"/>
              </a:solidFill>
              <a:ea typeface="华文细黑" pitchFamily="2" charset="-122"/>
              <a:cs typeface="Trebuchet MS"/>
            </a:endParaRPr>
          </a:p>
          <a:p>
            <a:pPr algn="ctr">
              <a:defRPr/>
            </a:pPr>
            <a:r>
              <a:rPr lang="en-US" altLang="zh-CN" sz="1200" b="1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Unknown </a:t>
            </a:r>
            <a:r>
              <a:rPr lang="en-US" altLang="zh-CN" sz="1200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Code coverage</a:t>
            </a:r>
            <a:endParaRPr lang="en-US" altLang="zh-CN" sz="1200" dirty="0">
              <a:solidFill>
                <a:schemeClr val="bg1"/>
              </a:solidFill>
              <a:ea typeface="华文细黑" pitchFamily="2" charset="-122"/>
              <a:cs typeface="Trebuchet MS"/>
            </a:endParaRPr>
          </a:p>
        </p:txBody>
      </p:sp>
      <p:sp>
        <p:nvSpPr>
          <p:cNvPr id="39" name="圆角矩形​​ 5"/>
          <p:cNvSpPr/>
          <p:nvPr/>
        </p:nvSpPr>
        <p:spPr>
          <a:xfrm>
            <a:off x="3999297" y="3344310"/>
            <a:ext cx="1472419" cy="1366837"/>
          </a:xfrm>
          <a:prstGeom prst="rect">
            <a:avLst/>
          </a:prstGeom>
          <a:solidFill>
            <a:schemeClr val="accent3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91425" tIns="45712" rIns="91425" bIns="45712" anchor="ctr"/>
          <a:lstStyle/>
          <a:p>
            <a:pPr algn="ctr">
              <a:defRPr/>
            </a:pPr>
            <a:r>
              <a:rPr lang="en-US" altLang="zh-CN" sz="4000" b="1" dirty="0" smtClean="0">
                <a:solidFill>
                  <a:srgbClr val="FFFFFF"/>
                </a:solidFill>
                <a:cs typeface="Trebuchet MS"/>
              </a:rPr>
              <a:t>96</a:t>
            </a:r>
            <a:endParaRPr lang="en-US" altLang="zh-CN" sz="4000" b="1" dirty="0">
              <a:solidFill>
                <a:srgbClr val="FFFFFF"/>
              </a:solidFill>
              <a:cs typeface="Trebuchet MS"/>
            </a:endParaRPr>
          </a:p>
          <a:p>
            <a:pPr algn="ctr">
              <a:defRPr/>
            </a:pPr>
            <a:r>
              <a:rPr lang="en-US" altLang="zh-CN" sz="1200" dirty="0" smtClean="0">
                <a:solidFill>
                  <a:srgbClr val="FFFFFF"/>
                </a:solidFill>
                <a:ea typeface="华文细黑" pitchFamily="2" charset="-122"/>
                <a:cs typeface="Trebuchet MS"/>
              </a:rPr>
              <a:t>Permutations of</a:t>
            </a:r>
            <a:br>
              <a:rPr lang="en-US" altLang="zh-CN" sz="1200" dirty="0" smtClean="0">
                <a:solidFill>
                  <a:srgbClr val="FFFFFF"/>
                </a:solidFill>
                <a:ea typeface="华文细黑" pitchFamily="2" charset="-122"/>
                <a:cs typeface="Trebuchet MS"/>
              </a:rPr>
            </a:br>
            <a:r>
              <a:rPr lang="en-US" altLang="zh-CN" sz="1200" dirty="0" smtClean="0">
                <a:solidFill>
                  <a:srgbClr val="FFFFFF"/>
                </a:solidFill>
                <a:ea typeface="华文细黑" pitchFamily="2" charset="-122"/>
                <a:cs typeface="Trebuchet MS"/>
              </a:rPr>
              <a:t>S/W and H/W</a:t>
            </a:r>
            <a:br>
              <a:rPr lang="en-US" altLang="zh-CN" sz="1200" dirty="0" smtClean="0">
                <a:solidFill>
                  <a:srgbClr val="FFFFFF"/>
                </a:solidFill>
                <a:ea typeface="华文细黑" pitchFamily="2" charset="-122"/>
                <a:cs typeface="Trebuchet MS"/>
              </a:rPr>
            </a:br>
            <a:r>
              <a:rPr lang="en-US" altLang="zh-CN" sz="1200" dirty="0" smtClean="0">
                <a:solidFill>
                  <a:srgbClr val="FFFFFF"/>
                </a:solidFill>
                <a:ea typeface="华文细黑" pitchFamily="2" charset="-122"/>
                <a:cs typeface="Trebuchet MS"/>
              </a:rPr>
              <a:t>per product</a:t>
            </a:r>
            <a:endParaRPr lang="en-US" altLang="zh-CN" sz="1200" dirty="0">
              <a:solidFill>
                <a:srgbClr val="FFFFFF"/>
              </a:solidFill>
              <a:ea typeface="华文细黑" pitchFamily="2" charset="-122"/>
              <a:cs typeface="Trebuchet MS"/>
            </a:endParaRPr>
          </a:p>
        </p:txBody>
      </p:sp>
      <p:sp>
        <p:nvSpPr>
          <p:cNvPr id="41" name="圆角矩形​​ 7"/>
          <p:cNvSpPr/>
          <p:nvPr/>
        </p:nvSpPr>
        <p:spPr bwMode="auto">
          <a:xfrm>
            <a:off x="270039" y="3342722"/>
            <a:ext cx="2090193" cy="1368425"/>
          </a:xfrm>
          <a:prstGeom prst="rect">
            <a:avLst/>
          </a:prstGeom>
          <a:solidFill>
            <a:schemeClr val="accent4"/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91425" tIns="45712" rIns="91425" bIns="45712" anchor="ctr"/>
          <a:lstStyle/>
          <a:p>
            <a:pPr algn="ctr">
              <a:defRPr/>
            </a:pPr>
            <a:r>
              <a:rPr lang="en-US" altLang="zh-CN" sz="4800" b="1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100’s</a:t>
            </a:r>
            <a:br>
              <a:rPr lang="en-US" altLang="zh-CN" sz="4800" b="1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</a:br>
            <a:r>
              <a:rPr lang="en-US" altLang="zh-CN" sz="1200" dirty="0" smtClean="0">
                <a:solidFill>
                  <a:schemeClr val="bg1"/>
                </a:solidFill>
                <a:ea typeface="华文细黑" pitchFamily="2" charset="-122"/>
                <a:cs typeface="Trebuchet MS"/>
              </a:rPr>
              <a:t>cases run/day</a:t>
            </a:r>
            <a:endParaRPr lang="en-US" altLang="zh-CN" sz="1200" dirty="0">
              <a:solidFill>
                <a:schemeClr val="bg1"/>
              </a:solidFill>
              <a:ea typeface="华文细黑" pitchFamily="2" charset="-122"/>
              <a:cs typeface="Trebuchet M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732" y="1819075"/>
            <a:ext cx="2043127" cy="13525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5009" y="320120"/>
            <a:ext cx="1472155" cy="1387475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9296" y="1841204"/>
            <a:ext cx="1472419" cy="1390132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4745" y="3345016"/>
            <a:ext cx="1471382" cy="1376008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6978805" y="3342722"/>
            <a:ext cx="864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Neue" charset="0"/>
              </a:rPr>
              <a:t>Before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2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Market (TTM) or Quality?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88142" y="901495"/>
            <a:ext cx="6784258" cy="2743199"/>
          </a:xfrm>
        </p:spPr>
        <p:txBody>
          <a:bodyPr>
            <a:normAutofit/>
          </a:bodyPr>
          <a:lstStyle/>
          <a:p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Current cycle time</a:t>
            </a:r>
            <a:br>
              <a:rPr lang="en-US" sz="1200" dirty="0"/>
            </a:br>
            <a:endParaRPr lang="en-US" sz="1200" dirty="0"/>
          </a:p>
          <a:p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Testing takes </a:t>
            </a:r>
            <a:r>
              <a:rPr lang="en-US" sz="1200" dirty="0" smtClean="0"/>
              <a:t>more time </a:t>
            </a:r>
            <a:br>
              <a:rPr lang="en-US" sz="1200" dirty="0" smtClean="0"/>
            </a:br>
            <a:r>
              <a:rPr lang="en-US" sz="1200" dirty="0" smtClean="0"/>
              <a:t>with every release</a:t>
            </a:r>
            <a:endParaRPr lang="en-US" sz="1200" dirty="0"/>
          </a:p>
          <a:p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But, need </a:t>
            </a:r>
            <a:r>
              <a:rPr lang="en-US" sz="1200" dirty="0" smtClean="0"/>
              <a:t>faster cycles </a:t>
            </a:r>
            <a:br>
              <a:rPr lang="en-US" sz="1200" dirty="0" smtClean="0"/>
            </a:br>
            <a:r>
              <a:rPr lang="en-US" sz="1200" dirty="0" smtClean="0"/>
              <a:t>for more frequent </a:t>
            </a:r>
            <a:r>
              <a:rPr lang="en-US" sz="1200" dirty="0"/>
              <a:t>releases</a:t>
            </a: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857500" y="1257300"/>
          <a:ext cx="3543300" cy="57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>
            <p:extLst/>
          </p:nvPr>
        </p:nvGraphicFramePr>
        <p:xfrm>
          <a:off x="2857500" y="2000250"/>
          <a:ext cx="4972050" cy="57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Diagram 8"/>
          <p:cNvGraphicFramePr/>
          <p:nvPr>
            <p:extLst/>
          </p:nvPr>
        </p:nvGraphicFramePr>
        <p:xfrm>
          <a:off x="2857500" y="2800350"/>
          <a:ext cx="3086100" cy="57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0" name="Left Brace 9"/>
          <p:cNvSpPr/>
          <p:nvPr/>
        </p:nvSpPr>
        <p:spPr>
          <a:xfrm rot="16200000">
            <a:off x="6743700" y="2686050"/>
            <a:ext cx="342900" cy="1828800"/>
          </a:xfrm>
          <a:prstGeom prst="leftBrace">
            <a:avLst/>
          </a:prstGeo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5943600" y="3771900"/>
            <a:ext cx="2057400" cy="8001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350" dirty="0"/>
              <a:t>Unacceptable gap…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71600" y="3771900"/>
            <a:ext cx="4343400" cy="1085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350" dirty="0"/>
              <a:t>Options: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Increase cycles times and delay TTM?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Shorten cycle times and risk quality?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Test smarter and faster with automation!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147" y="4041191"/>
            <a:ext cx="17090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1" y="4251960"/>
            <a:ext cx="17090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457700"/>
            <a:ext cx="1714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660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9" grpId="0">
        <p:bldAsOne/>
      </p:bldGraphic>
      <p:bldP spid="10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03780"/>
            <a:ext cx="8229600" cy="868680"/>
          </a:xfrm>
        </p:spPr>
        <p:txBody>
          <a:bodyPr/>
          <a:lstStyle/>
          <a:p>
            <a:r>
              <a:rPr lang="en-US" dirty="0" smtClean="0"/>
              <a:t>More </a:t>
            </a:r>
            <a:r>
              <a:rPr lang="en-US" dirty="0" smtClean="0"/>
              <a:t>reasons for Automation…?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04800" y="1219200"/>
            <a:ext cx="8534400" cy="33210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 is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/>
              <a:t>The test count is of the order of 10,000+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Repetitive ; Monotonous ;</a:t>
            </a:r>
            <a:endParaRPr lang="en-US" dirty="0" smtClean="0"/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Still </a:t>
            </a:r>
            <a:r>
              <a:rPr lang="en-US" dirty="0" smtClean="0"/>
              <a:t>needs to be done</a:t>
            </a:r>
            <a:r>
              <a:rPr lang="en-US" dirty="0" smtClean="0"/>
              <a:t>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</a:t>
            </a:r>
            <a:r>
              <a:rPr lang="en-US" dirty="0" smtClean="0"/>
              <a:t>, where do we start? 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Home grown 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Open-source</a:t>
            </a:r>
          </a:p>
          <a:p>
            <a:pPr marL="511175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Commercial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820" y="1172460"/>
            <a:ext cx="2552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8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Electric Cloud Helped?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04800" y="857250"/>
            <a:ext cx="5366795" cy="3943350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r>
              <a:rPr lang="en-US" dirty="0" smtClean="0"/>
              <a:t>EC forms a single, flexible, scalable platform for us to design around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tests automated using EC</a:t>
            </a:r>
          </a:p>
          <a:p>
            <a:pPr lvl="1"/>
            <a:r>
              <a:rPr lang="en-US" dirty="0"/>
              <a:t>Custom UI was developed to address specific product requirements</a:t>
            </a:r>
          </a:p>
          <a:p>
            <a:pPr lvl="1"/>
            <a:r>
              <a:rPr lang="en-US" dirty="0"/>
              <a:t>Test case selection based on multiple user-selected criteria </a:t>
            </a:r>
          </a:p>
          <a:p>
            <a:pPr lvl="1"/>
            <a:r>
              <a:rPr lang="en-US" dirty="0"/>
              <a:t>Execute set of test cases manually or on a schedule. </a:t>
            </a:r>
          </a:p>
          <a:p>
            <a:pPr lvl="1"/>
            <a:r>
              <a:rPr lang="en-US" dirty="0"/>
              <a:t>Results automatically emailed to stake holders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527" y="1642802"/>
            <a:ext cx="3071553" cy="141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1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_PPT Template_Clear_16x9">
  <a:themeElements>
    <a:clrScheme name="Custom 4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B7D108"/>
      </a:accent1>
      <a:accent2>
        <a:srgbClr val="0071C5"/>
      </a:accent2>
      <a:accent3>
        <a:srgbClr val="009CDA"/>
      </a:accent3>
      <a:accent4>
        <a:srgbClr val="F8D44C"/>
      </a:accent4>
      <a:accent5>
        <a:srgbClr val="FFA400"/>
      </a:accent5>
      <a:accent6>
        <a:srgbClr val="FF4E00"/>
      </a:accent6>
      <a:hlink>
        <a:srgbClr val="0071C5"/>
      </a:hlink>
      <a:folHlink>
        <a:srgbClr val="0071C5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2">
            <a:lumMod val="20000"/>
            <a:lumOff val="80000"/>
          </a:schemeClr>
        </a:solidFill>
      </a:spPr>
      <a:bodyPr vert="horz" lIns="0" tIns="0" rIns="0" bIns="0" rtlCol="0">
        <a:noAutofit/>
      </a:bodyPr>
      <a:lstStyle>
        <a:defPPr>
          <a:defRPr sz="1100" dirty="0" smtClean="0">
            <a:solidFill>
              <a:srgbClr val="003C7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EA2F305B62764F88CC04407AD39BA4" ma:contentTypeVersion="0" ma:contentTypeDescription="Create a new document." ma:contentTypeScope="" ma:versionID="9543c3459bcfd6e2dd7549a1fcd4005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C265566-2520-4B83-8197-BE65526782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00527E-06D2-488D-B14D-8E471132D9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2EDBAA6-1877-403B-B089-ED0D554C5EA4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2759</TotalTime>
  <Words>983</Words>
  <Application>Microsoft Macintosh PowerPoint</Application>
  <PresentationFormat>On-screen Show (16:9)</PresentationFormat>
  <Paragraphs>210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 Unicode MS</vt:lpstr>
      <vt:lpstr>Courier New</vt:lpstr>
      <vt:lpstr>HelveticaNeue</vt:lpstr>
      <vt:lpstr>Intel Clear</vt:lpstr>
      <vt:lpstr>Intel Clear Light</vt:lpstr>
      <vt:lpstr>Lucida Grande</vt:lpstr>
      <vt:lpstr>Trebuchet MS</vt:lpstr>
      <vt:lpstr>Wingdings</vt:lpstr>
      <vt:lpstr>华文细黑</vt:lpstr>
      <vt:lpstr>Arial</vt:lpstr>
      <vt:lpstr>Int_PPT Template_Clear_16x9</vt:lpstr>
      <vt:lpstr>INTEL’s Middle out Journey to DEVOPS </vt:lpstr>
      <vt:lpstr>AGENDA</vt:lpstr>
      <vt:lpstr>About Myself</vt:lpstr>
      <vt:lpstr>What we do!</vt:lpstr>
      <vt:lpstr>What was our challenge?</vt:lpstr>
      <vt:lpstr>PowerPoint Presentation</vt:lpstr>
      <vt:lpstr>Time to Market (TTM) or Quality?</vt:lpstr>
      <vt:lpstr>More reasons for Automation…?  </vt:lpstr>
      <vt:lpstr>How Electric Cloud Helped?</vt:lpstr>
      <vt:lpstr>Parameterization to the rescue</vt:lpstr>
      <vt:lpstr>Standard, but custom</vt:lpstr>
      <vt:lpstr>Self-Service</vt:lpstr>
      <vt:lpstr>Feedback Loops</vt:lpstr>
      <vt:lpstr>Email Notification</vt:lpstr>
      <vt:lpstr>Selecting a Project</vt:lpstr>
      <vt:lpstr>Result Dashboard</vt:lpstr>
      <vt:lpstr>How does it all work: PROPERTIES</vt:lpstr>
      <vt:lpstr>Hardware Reservation Process</vt:lpstr>
      <vt:lpstr>Bonus</vt:lpstr>
      <vt:lpstr>PowerPoint Presentation</vt:lpstr>
      <vt:lpstr>Benefits</vt:lpstr>
      <vt:lpstr>Conclusions</vt:lpstr>
      <vt:lpstr>PowerPoint Presentation</vt:lpstr>
    </vt:vector>
  </TitlesOfParts>
  <Company>Home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 Presentation Template Overview</dc:title>
  <dc:creator>Intel Corporation</dc:creator>
  <cp:keywords>CTPClassification=CTP_IC:VisualMarkings=</cp:keywords>
  <cp:lastModifiedBy>Sam Fell</cp:lastModifiedBy>
  <cp:revision>386</cp:revision>
  <dcterms:created xsi:type="dcterms:W3CDTF">2015-03-23T21:00:27Z</dcterms:created>
  <dcterms:modified xsi:type="dcterms:W3CDTF">2016-11-02T20:24:15Z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0x01010002EA2F305B62764F88CC04407AD39BA4</vt:lpwstr>
  </property>
  <property fmtid="{D5CDD505-2E9C-101B-9397-08002B2CF9AE}" pid="3" name="TitusGUID">
    <vt:lpwstr>c2d6aed9-27ef-4ed2-9313-268d53b030fc</vt:lpwstr>
  </property>
  <property fmtid="{D5CDD505-2E9C-101B-9397-08002B2CF9AE}" pid="4" name="CTP_BU">
    <vt:lpwstr>NETWORK PLATFORMS GROUP</vt:lpwstr>
  </property>
  <property fmtid="{D5CDD505-2E9C-101B-9397-08002B2CF9AE}" pid="5" name="CTP_TimeStamp">
    <vt:lpwstr>2016-10-27 15:39:21Z</vt:lpwstr>
  </property>
  <property fmtid="{D5CDD505-2E9C-101B-9397-08002B2CF9AE}" pid="6" name="CTPClassification">
    <vt:lpwstr>CTP_IC</vt:lpwstr>
  </property>
</Properties>
</file>